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2"/>
  </p:notesMasterIdLst>
  <p:handoutMasterIdLst>
    <p:handoutMasterId r:id="rId43"/>
  </p:handoutMasterIdLst>
  <p:sldIdLst>
    <p:sldId id="306" r:id="rId5"/>
    <p:sldId id="307" r:id="rId6"/>
    <p:sldId id="309" r:id="rId7"/>
    <p:sldId id="308" r:id="rId8"/>
    <p:sldId id="330" r:id="rId9"/>
    <p:sldId id="315" r:id="rId10"/>
    <p:sldId id="314" r:id="rId11"/>
    <p:sldId id="316" r:id="rId12"/>
    <p:sldId id="318" r:id="rId13"/>
    <p:sldId id="326" r:id="rId14"/>
    <p:sldId id="331" r:id="rId15"/>
    <p:sldId id="319" r:id="rId16"/>
    <p:sldId id="329" r:id="rId17"/>
    <p:sldId id="321" r:id="rId18"/>
    <p:sldId id="320" r:id="rId19"/>
    <p:sldId id="322" r:id="rId20"/>
    <p:sldId id="334" r:id="rId21"/>
    <p:sldId id="332" r:id="rId22"/>
    <p:sldId id="323" r:id="rId23"/>
    <p:sldId id="327" r:id="rId24"/>
    <p:sldId id="325" r:id="rId25"/>
    <p:sldId id="324" r:id="rId26"/>
    <p:sldId id="328" r:id="rId27"/>
    <p:sldId id="333" r:id="rId28"/>
    <p:sldId id="303" r:id="rId29"/>
    <p:sldId id="335" r:id="rId30"/>
    <p:sldId id="338" r:id="rId31"/>
    <p:sldId id="339" r:id="rId32"/>
    <p:sldId id="345" r:id="rId33"/>
    <p:sldId id="344" r:id="rId34"/>
    <p:sldId id="340" r:id="rId35"/>
    <p:sldId id="342" r:id="rId36"/>
    <p:sldId id="343" r:id="rId37"/>
    <p:sldId id="347" r:id="rId38"/>
    <p:sldId id="336" r:id="rId39"/>
    <p:sldId id="312" r:id="rId40"/>
    <p:sldId id="348" r:id="rId4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B7FF"/>
    <a:srgbClr val="FFCC00"/>
    <a:srgbClr val="8090FF"/>
    <a:srgbClr val="FBA0F0"/>
    <a:srgbClr val="FF99B4"/>
    <a:srgbClr val="FF83A3"/>
    <a:srgbClr val="F727DE"/>
    <a:srgbClr val="B394FF"/>
    <a:srgbClr val="FFA8CC"/>
    <a:srgbClr val="FFB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es-ES" sz="1600" b="1" noProof="0" dirty="0"/>
            <a:t>Valoración opciones productivas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es-ES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es-ES" noProof="0" dirty="0"/>
        </a:p>
      </dgm:t>
    </dgm:pt>
    <dgm:pt modelId="{D07AD3FD-84FF-467E-9693-752776549C61}">
      <dgm:prSet phldrT="[Text]" custT="1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es-ES" sz="1800" b="1" noProof="0" dirty="0"/>
            <a:t>Tratamientos previos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es-ES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es-ES" noProof="0" dirty="0"/>
        </a:p>
      </dgm:t>
    </dgm:pt>
    <dgm:pt modelId="{D71FC021-6A65-44D1-95B9-0E6C89079866}">
      <dgm:prSet phldrT="[Text]" custT="1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es-ES" sz="1800" b="1" noProof="0" dirty="0"/>
            <a:t>Fermentación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es-ES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es-ES" noProof="0" dirty="0"/>
        </a:p>
      </dgm:t>
    </dgm:pt>
    <dgm:pt modelId="{5EDA317F-AB2E-47DE-BA46-16FA60C3C561}">
      <dgm:prSet phldrT="[Text]" custT="1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es-ES" sz="1800" b="1" noProof="0" dirty="0"/>
            <a:t>Separación</a:t>
          </a:r>
          <a:endParaRPr lang="es-ES" sz="2000" b="1" noProof="0" dirty="0"/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es-ES" noProof="0" dirty="0"/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es-ES" noProof="0" dirty="0"/>
        </a:p>
      </dgm:t>
    </dgm:pt>
    <dgm:pt modelId="{7B2FF309-5120-45E2-ACC8-F8FAA9DBDA55}">
      <dgm:prSet phldrT="[Text]" custT="1"/>
      <dgm:spPr>
        <a:solidFill>
          <a:schemeClr val="accent4"/>
        </a:solidFill>
        <a:ln>
          <a:solidFill>
            <a:schemeClr val="accent4"/>
          </a:solidFill>
        </a:ln>
      </dgm:spPr>
      <dgm:t>
        <a:bodyPr rtlCol="0"/>
        <a:lstStyle/>
        <a:p>
          <a:pPr rtl="0"/>
          <a:r>
            <a:rPr lang="es-ES" sz="1800" b="1" noProof="0" dirty="0"/>
            <a:t>Purificación</a:t>
          </a:r>
          <a:endParaRPr lang="es-ES" sz="1600" b="1" noProof="0" dirty="0"/>
        </a:p>
      </dgm:t>
    </dgm:pt>
    <dgm:pt modelId="{2CF5AF8A-5687-489A-9838-EDDBB760D421}" type="parTrans" cxnId="{D35DB9DA-961B-46CD-BB14-44CD766D8CB7}">
      <dgm:prSet/>
      <dgm:spPr/>
      <dgm:t>
        <a:bodyPr rtlCol="0"/>
        <a:lstStyle/>
        <a:p>
          <a:pPr rtl="0"/>
          <a:endParaRPr lang="es-ES" noProof="0" dirty="0"/>
        </a:p>
      </dgm:t>
    </dgm:pt>
    <dgm:pt modelId="{D5CAA101-B828-45D7-965B-F77CD6FBA109}" type="sibTrans" cxnId="{D35DB9DA-961B-46CD-BB14-44CD766D8CB7}">
      <dgm:prSet/>
      <dgm:spPr/>
      <dgm:t>
        <a:bodyPr rtlCol="0"/>
        <a:lstStyle/>
        <a:p>
          <a:pPr rtl="0"/>
          <a:endParaRPr lang="es-ES" noProof="0" dirty="0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09957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34" y="2872740"/>
          <a:ext cx="206294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noProof="0" dirty="0"/>
            <a:t>Valoración opciones productivas</a:t>
          </a:r>
        </a:p>
      </dsp:txBody>
      <dsp:txXfrm>
        <a:off x="1934" y="2872740"/>
        <a:ext cx="1980076" cy="662940"/>
      </dsp:txXfrm>
    </dsp:sp>
    <dsp:sp modelId="{810D7AA7-A541-4507-BE7F-36CCF210089F}">
      <dsp:nvSpPr>
        <dsp:cNvPr id="0" name=""/>
        <dsp:cNvSpPr/>
      </dsp:nvSpPr>
      <dsp:spPr>
        <a:xfrm>
          <a:off x="16697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E7729-FD3F-426D-804C-45BD60BD762D}">
      <dsp:nvSpPr>
        <dsp:cNvPr id="0" name=""/>
        <dsp:cNvSpPr/>
      </dsp:nvSpPr>
      <dsp:spPr>
        <a:xfrm rot="5400000">
          <a:off x="104983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6173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noProof="0" dirty="0"/>
            <a:t>Tratamientos previos</a:t>
          </a:r>
        </a:p>
      </dsp:txBody>
      <dsp:txXfrm>
        <a:off x="2127466" y="2872740"/>
        <a:ext cx="1731473" cy="662940"/>
      </dsp:txXfrm>
    </dsp:sp>
    <dsp:sp modelId="{5E07F9E4-149C-4A89-848F-4ABDD305F0C5}">
      <dsp:nvSpPr>
        <dsp:cNvPr id="0" name=""/>
        <dsp:cNvSpPr/>
      </dsp:nvSpPr>
      <dsp:spPr>
        <a:xfrm>
          <a:off x="212676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F2067-7126-4D56-A328-5A8CFD3D8D52}">
      <dsp:nvSpPr>
        <dsp:cNvPr id="0" name=""/>
        <dsp:cNvSpPr/>
      </dsp:nvSpPr>
      <dsp:spPr>
        <a:xfrm rot="5400000">
          <a:off x="3009635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21528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noProof="0" dirty="0"/>
            <a:t>Fermentación</a:t>
          </a:r>
        </a:p>
      </dsp:txBody>
      <dsp:txXfrm>
        <a:off x="4087263" y="2872740"/>
        <a:ext cx="1731473" cy="662940"/>
      </dsp:txXfrm>
    </dsp:sp>
    <dsp:sp modelId="{FD7B29F2-0D66-4B4B-BC8A-82DA23575305}">
      <dsp:nvSpPr>
        <dsp:cNvPr id="0" name=""/>
        <dsp:cNvSpPr/>
      </dsp:nvSpPr>
      <dsp:spPr>
        <a:xfrm>
          <a:off x="4086563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77F551-4CF6-4656-B644-60A7FC1B0F64}">
      <dsp:nvSpPr>
        <dsp:cNvPr id="0" name=""/>
        <dsp:cNvSpPr/>
      </dsp:nvSpPr>
      <dsp:spPr>
        <a:xfrm rot="5400000">
          <a:off x="4969432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881324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noProof="0" dirty="0"/>
            <a:t>Separación</a:t>
          </a:r>
          <a:endParaRPr lang="es-ES" sz="2000" b="1" kern="1200" noProof="0" dirty="0"/>
        </a:p>
      </dsp:txBody>
      <dsp:txXfrm>
        <a:off x="6047059" y="2872740"/>
        <a:ext cx="1731473" cy="662940"/>
      </dsp:txXfrm>
    </dsp:sp>
    <dsp:sp modelId="{1F1B09A6-DA7E-41D1-B8A6-E3B6E775E5C1}">
      <dsp:nvSpPr>
        <dsp:cNvPr id="0" name=""/>
        <dsp:cNvSpPr/>
      </dsp:nvSpPr>
      <dsp:spPr>
        <a:xfrm>
          <a:off x="604636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584B7-5B6E-4F6E-A7B8-E679FEF7BC4D}">
      <dsp:nvSpPr>
        <dsp:cNvPr id="0" name=""/>
        <dsp:cNvSpPr/>
      </dsp:nvSpPr>
      <dsp:spPr>
        <a:xfrm rot="5400000">
          <a:off x="692922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84112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noProof="0" dirty="0"/>
            <a:t>Purificación</a:t>
          </a:r>
          <a:endParaRPr lang="es-ES" sz="1600" b="1" kern="1200" noProof="0" dirty="0"/>
        </a:p>
      </dsp:txBody>
      <dsp:txXfrm>
        <a:off x="8006856" y="2872740"/>
        <a:ext cx="1731473" cy="662940"/>
      </dsp:txXfrm>
    </dsp:sp>
    <dsp:sp modelId="{B73D2BBA-574C-491E-A31C-8B6EA5CC871A}">
      <dsp:nvSpPr>
        <dsp:cNvPr id="0" name=""/>
        <dsp:cNvSpPr/>
      </dsp:nvSpPr>
      <dsp:spPr>
        <a:xfrm>
          <a:off x="800615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Proceso cheurón de inicio con resaltado"/>
  <dgm:desc val="Se utiliza para mostrar una progresión; una línea de tiempo; pasos secuenciales en una tarea, proceso o flujo de trabajo; o para enfatizar movimiento o dirección. El texto de nivel 1 aparece dentro de una forma de cheurón, excepto la primera forma que es una forma principal, mientras que el texto de nivel 2 se muestra por encima de las formas de rectángulo invisible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5878293-F3A4-4283-B929-138544CD84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92944D-E8F3-4C07-BC07-7564C0842A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0BCF0-68F0-4F08-A0DE-34A7B09CDD8A}" type="datetime1">
              <a:rPr lang="es-ES" smtClean="0"/>
              <a:t>28/06/2023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9FA6F7-68B2-424B-B268-E53E978B01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44A6FC-7A09-4A3B-A8DC-039754AE85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51E68-59A0-4C4A-9786-65729D3BFFE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38126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8D6EB-2321-4D52-AF70-FA1A2FACF03F}" type="datetime1">
              <a:rPr lang="es-ES" smtClean="0"/>
              <a:pPr/>
              <a:t>28/06/2023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4873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1869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146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0652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4040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1008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3893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795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5705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18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5551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5234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693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9208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829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5468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857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6130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29411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980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279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1008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7618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599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5278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4085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9225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5241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10" name="Marcador de posición de imagen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11" name="Marcador de posición de imagen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8" name="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1517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‹#›</a:t>
            </a:fld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‹#›</a:t>
            </a:fld>
            <a:endParaRPr lang="es-ES" noProof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‹#›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‹#›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65262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1" name="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3" name="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933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9" name="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de secció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s-ES" noProof="0"/>
          </a:p>
        </p:txBody>
      </p:sp>
      <p:sp>
        <p:nvSpPr>
          <p:cNvPr id="4" name="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5" name="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6" name="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‹#›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conteni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9" name="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gif"/><Relationship Id="rId4" Type="http://schemas.openxmlformats.org/officeDocument/2006/relationships/image" Target="../media/image4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1788" y="1401511"/>
            <a:ext cx="7047571" cy="3043743"/>
          </a:xfrm>
        </p:spPr>
        <p:txBody>
          <a:bodyPr rtlCol="0">
            <a:normAutofit/>
          </a:bodyPr>
          <a:lstStyle/>
          <a:p>
            <a:pPr rtl="0">
              <a:lnSpc>
                <a:spcPct val="120000"/>
              </a:lnSpc>
              <a:spcBef>
                <a:spcPts val="0"/>
              </a:spcBef>
            </a:pPr>
            <a:r>
              <a:rPr lang="es-ES" cap="none" spc="400" dirty="0">
                <a:solidFill>
                  <a:schemeClr val="tx1"/>
                </a:solidFill>
              </a:rPr>
              <a:t>Producción Industrial de Ácido Glucónico</a:t>
            </a:r>
            <a:endParaRPr lang="es-ES" cap="none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6931" y="4857415"/>
            <a:ext cx="5093208" cy="1197864"/>
          </a:xfrm>
        </p:spPr>
        <p:txBody>
          <a:bodyPr rtlCol="0">
            <a:normAutofit/>
          </a:bodyPr>
          <a:lstStyle/>
          <a:p>
            <a:pPr rtl="0"/>
            <a:r>
              <a:rPr lang="es-ES" sz="2000" b="1" dirty="0">
                <a:solidFill>
                  <a:schemeClr val="tx1"/>
                </a:solidFill>
              </a:rPr>
              <a:t>Álvaro Moreno Sevilla</a:t>
            </a:r>
          </a:p>
          <a:p>
            <a:pPr rtl="0"/>
            <a:r>
              <a:rPr lang="es-ES" sz="2000" b="1" dirty="0">
                <a:solidFill>
                  <a:schemeClr val="tx1"/>
                </a:solidFill>
              </a:rPr>
              <a:t>Grado en Biotecnología</a:t>
            </a:r>
          </a:p>
          <a:p>
            <a:pPr rtl="0"/>
            <a:r>
              <a:rPr lang="es-ES" sz="2000" b="1" dirty="0">
                <a:solidFill>
                  <a:schemeClr val="tx1"/>
                </a:solidFill>
              </a:rPr>
              <a:t>2022 / 2023</a:t>
            </a:r>
          </a:p>
          <a:p>
            <a:pPr rtl="0"/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0B769-C51D-CE56-E646-262D93125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2013" r="53820"/>
          <a:stretch/>
        </p:blipFill>
        <p:spPr>
          <a:xfrm>
            <a:off x="8510744" y="1213503"/>
            <a:ext cx="3079395" cy="3043743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BB231D-64EF-52E6-4FC2-530218220320}"/>
              </a:ext>
            </a:extLst>
          </p:cNvPr>
          <p:cNvCxnSpPr>
            <a:cxnSpLocks/>
          </p:cNvCxnSpPr>
          <p:nvPr/>
        </p:nvCxnSpPr>
        <p:spPr>
          <a:xfrm flipH="1">
            <a:off x="-17091" y="5330067"/>
            <a:ext cx="8053431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2. Introducción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10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285D4-DA98-008D-5625-78DA666DBA8D}"/>
              </a:ext>
            </a:extLst>
          </p:cNvPr>
          <p:cNvSpPr txBox="1"/>
          <p:nvPr/>
        </p:nvSpPr>
        <p:spPr>
          <a:xfrm>
            <a:off x="807374" y="1013908"/>
            <a:ext cx="575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2.</a:t>
            </a:r>
            <a:r>
              <a:rPr lang="ang-Latn-001" sz="2800" b="1" dirty="0"/>
              <a:t>3</a:t>
            </a:r>
            <a:r>
              <a:rPr lang="es-ES" sz="2800" b="1" dirty="0"/>
              <a:t>.  </a:t>
            </a:r>
            <a:r>
              <a:rPr lang="ang-Latn-001" sz="2800" b="1" dirty="0"/>
              <a:t>Aplicaciones</a:t>
            </a:r>
            <a:endParaRPr lang="es-ES" sz="2800" b="1" dirty="0"/>
          </a:p>
        </p:txBody>
      </p:sp>
      <p:pic>
        <p:nvPicPr>
          <p:cNvPr id="19" name="Graphic 18" descr="Wine with solid fill">
            <a:extLst>
              <a:ext uri="{FF2B5EF4-FFF2-40B4-BE49-F238E27FC236}">
                <a16:creationId xmlns:a16="http://schemas.microsoft.com/office/drawing/2014/main" id="{8614D67F-1330-64FD-0140-18C065D40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520" y="2970534"/>
            <a:ext cx="914400" cy="914400"/>
          </a:xfrm>
          <a:prstGeom prst="rect">
            <a:avLst/>
          </a:prstGeom>
        </p:spPr>
      </p:pic>
      <p:pic>
        <p:nvPicPr>
          <p:cNvPr id="21" name="Graphic 20" descr="Leaky Tap with solid fill">
            <a:extLst>
              <a:ext uri="{FF2B5EF4-FFF2-40B4-BE49-F238E27FC236}">
                <a16:creationId xmlns:a16="http://schemas.microsoft.com/office/drawing/2014/main" id="{3B8936BB-B108-BDAE-551A-98F728F6B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362" y="4229367"/>
            <a:ext cx="914400" cy="914400"/>
          </a:xfrm>
          <a:prstGeom prst="rect">
            <a:avLst/>
          </a:prstGeom>
        </p:spPr>
      </p:pic>
      <p:pic>
        <p:nvPicPr>
          <p:cNvPr id="25" name="Graphic 24" descr="Welder male with solid fill">
            <a:extLst>
              <a:ext uri="{FF2B5EF4-FFF2-40B4-BE49-F238E27FC236}">
                <a16:creationId xmlns:a16="http://schemas.microsoft.com/office/drawing/2014/main" id="{B713D3A0-C66E-F68D-A0C8-3B479A88B0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4217" y="1693406"/>
            <a:ext cx="914400" cy="914400"/>
          </a:xfrm>
          <a:prstGeom prst="rect">
            <a:avLst/>
          </a:prstGeom>
        </p:spPr>
      </p:pic>
      <p:pic>
        <p:nvPicPr>
          <p:cNvPr id="28" name="Graphic 27" descr="Alterations &amp; Tailoring with solid fill">
            <a:extLst>
              <a:ext uri="{FF2B5EF4-FFF2-40B4-BE49-F238E27FC236}">
                <a16:creationId xmlns:a16="http://schemas.microsoft.com/office/drawing/2014/main" id="{0BDC9CB3-F27A-0C2D-04CE-F8E3580764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2025" y="5497203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CAF6D8-4BA5-0B34-1A93-F38E362E87B0}"/>
              </a:ext>
            </a:extLst>
          </p:cNvPr>
          <p:cNvSpPr txBox="1"/>
          <p:nvPr/>
        </p:nvSpPr>
        <p:spPr>
          <a:xfrm>
            <a:off x="2263018" y="4438089"/>
            <a:ext cx="859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Agente quelante de iones Fe y Cl	               retirar sustancias cloradas a pH neutro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335CA-D2C3-4B9C-75B1-B99EEF617C78}"/>
              </a:ext>
            </a:extLst>
          </p:cNvPr>
          <p:cNvSpPr txBox="1"/>
          <p:nvPr/>
        </p:nvSpPr>
        <p:spPr>
          <a:xfrm>
            <a:off x="2221422" y="1756427"/>
            <a:ext cx="7722678" cy="78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Reciclar catalizadores metálicos desgastados de Mo, Ni y 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Eliminar los óxidos alcalinos residuales de la industria metalúrgica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A312CD-C05E-3A53-A512-3F1AC394A487}"/>
              </a:ext>
            </a:extLst>
          </p:cNvPr>
          <p:cNvSpPr txBox="1"/>
          <p:nvPr/>
        </p:nvSpPr>
        <p:spPr>
          <a:xfrm>
            <a:off x="2263018" y="5567993"/>
            <a:ext cx="7957307" cy="78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Evitar la formación de depósitos de hierro en los tejidos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Desencolado de poliésteres y fibras de poliamida.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329FB6-BCB6-1AB4-18DC-E9195066EFA8}"/>
              </a:ext>
            </a:extLst>
          </p:cNvPr>
          <p:cNvSpPr txBox="1"/>
          <p:nvPr/>
        </p:nvSpPr>
        <p:spPr>
          <a:xfrm>
            <a:off x="2221422" y="2983383"/>
            <a:ext cx="7919208" cy="78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Detectar la madurez de la uva y hacer controles de calidad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Cantidad en el vino no puede superar los 300 mg/L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54EA3-13DA-0760-44C2-6A8A80AEC01C}"/>
              </a:ext>
            </a:extLst>
          </p:cNvPr>
          <p:cNvSpPr txBox="1"/>
          <p:nvPr/>
        </p:nvSpPr>
        <p:spPr>
          <a:xfrm>
            <a:off x="8239126" y="3418857"/>
            <a:ext cx="3105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Conseil</a:t>
            </a:r>
            <a:r>
              <a:rPr lang="es-ES" sz="1600" dirty="0"/>
              <a:t> du </a:t>
            </a:r>
            <a:r>
              <a:rPr lang="es-ES" sz="1600" dirty="0" err="1"/>
              <a:t>Vigne</a:t>
            </a:r>
            <a:r>
              <a:rPr lang="es-ES" sz="1600" dirty="0"/>
              <a:t> et du </a:t>
            </a:r>
            <a:r>
              <a:rPr lang="es-ES" sz="1600" dirty="0" err="1"/>
              <a:t>Vin</a:t>
            </a:r>
            <a:endParaRPr lang="es-ES" sz="1600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951EF9A2-658D-3425-F3B6-4FAA8A997C43}"/>
              </a:ext>
            </a:extLst>
          </p:cNvPr>
          <p:cNvSpPr/>
          <p:nvPr/>
        </p:nvSpPr>
        <p:spPr>
          <a:xfrm>
            <a:off x="5827683" y="4528165"/>
            <a:ext cx="827975" cy="158402"/>
          </a:xfrm>
          <a:prstGeom prst="stripedRightArrow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AEB4F4-4029-04D2-144A-1160C15B9BD9}"/>
              </a:ext>
            </a:extLst>
          </p:cNvPr>
          <p:cNvSpPr/>
          <p:nvPr/>
        </p:nvSpPr>
        <p:spPr>
          <a:xfrm>
            <a:off x="10956022" y="1694960"/>
            <a:ext cx="587229" cy="578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18587B9-661B-F046-05F5-5DE26BF958FC}"/>
              </a:ext>
            </a:extLst>
          </p:cNvPr>
          <p:cNvSpPr/>
          <p:nvPr/>
        </p:nvSpPr>
        <p:spPr>
          <a:xfrm>
            <a:off x="10581701" y="4309543"/>
            <a:ext cx="298201" cy="2102100"/>
          </a:xfrm>
          <a:prstGeom prst="rightBrac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572768-3695-E835-55AF-25B627A63280}"/>
              </a:ext>
            </a:extLst>
          </p:cNvPr>
          <p:cNvSpPr txBox="1"/>
          <p:nvPr/>
        </p:nvSpPr>
        <p:spPr>
          <a:xfrm>
            <a:off x="10879902" y="4921619"/>
            <a:ext cx="1238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Gran capacidad quelante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31072-62DF-0CDB-FB6A-804FCC80B1E1}"/>
              </a:ext>
            </a:extLst>
          </p:cNvPr>
          <p:cNvSpPr txBox="1"/>
          <p:nvPr/>
        </p:nvSpPr>
        <p:spPr>
          <a:xfrm>
            <a:off x="5197383" y="4776643"/>
            <a:ext cx="2088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gradFill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path path="circle">
                    <a:fillToRect l="100000" t="100000"/>
                  </a:path>
                </a:gradFill>
              </a:rPr>
              <a:t>Reacción de Fenton</a:t>
            </a:r>
          </a:p>
        </p:txBody>
      </p:sp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id="{86C83CAC-4A0E-F244-3678-53E4D0EC8F1F}"/>
              </a:ext>
            </a:extLst>
          </p:cNvPr>
          <p:cNvSpPr/>
          <p:nvPr/>
        </p:nvSpPr>
        <p:spPr>
          <a:xfrm>
            <a:off x="7674262" y="3513459"/>
            <a:ext cx="488664" cy="153876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1666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C019B2-1F89-342D-F1B2-240D8345798A}"/>
              </a:ext>
            </a:extLst>
          </p:cNvPr>
          <p:cNvSpPr/>
          <p:nvPr/>
        </p:nvSpPr>
        <p:spPr>
          <a:xfrm>
            <a:off x="794327" y="2419927"/>
            <a:ext cx="997528" cy="143884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D08486-E3D6-213F-BF17-D5E0203B074D}"/>
              </a:ext>
            </a:extLst>
          </p:cNvPr>
          <p:cNvSpPr/>
          <p:nvPr/>
        </p:nvSpPr>
        <p:spPr>
          <a:xfrm>
            <a:off x="10609534" y="2029414"/>
            <a:ext cx="997528" cy="143884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5534" y="1578402"/>
            <a:ext cx="9144000" cy="2340864"/>
          </a:xfrm>
        </p:spPr>
        <p:txBody>
          <a:bodyPr rtlCol="0">
            <a:normAutofit/>
          </a:bodyPr>
          <a:lstStyle/>
          <a:p>
            <a:pPr rtl="0"/>
            <a:r>
              <a:rPr lang="es-ES" sz="5400" b="1" cap="all" spc="400" dirty="0">
                <a:solidFill>
                  <a:schemeClr val="tx1"/>
                </a:solidFill>
                <a:latin typeface="+mn-lt"/>
              </a:rPr>
              <a:t>3.</a:t>
            </a:r>
            <a:r>
              <a:rPr lang="es-ES" b="1" cap="all" spc="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s-ES" sz="4800" b="1" cap="all" spc="400" dirty="0">
                <a:solidFill>
                  <a:schemeClr val="tx1"/>
                </a:solidFill>
                <a:latin typeface="+mn-lt"/>
              </a:rPr>
              <a:t>Microorganismos       productores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EAA623-9F34-8029-BEE4-7AF7722ACBC0}"/>
              </a:ext>
            </a:extLst>
          </p:cNvPr>
          <p:cNvCxnSpPr>
            <a:cxnSpLocks/>
          </p:cNvCxnSpPr>
          <p:nvPr/>
        </p:nvCxnSpPr>
        <p:spPr>
          <a:xfrm flipH="1">
            <a:off x="2010818" y="4240176"/>
            <a:ext cx="8053431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566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7708"/>
            <a:ext cx="9589288" cy="895525"/>
          </a:xfrm>
        </p:spPr>
        <p:txBody>
          <a:bodyPr rtlCol="0">
            <a:normAutofit/>
          </a:bodyPr>
          <a:lstStyle/>
          <a:p>
            <a:pPr rtl="0"/>
            <a:r>
              <a:rPr lang="ang-Latn-001" sz="4800" dirty="0"/>
              <a:t>Microorganismos productores</a:t>
            </a:r>
            <a:endParaRPr lang="es-ES" sz="4800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3. Microorganismos productores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12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285D4-DA98-008D-5625-78DA666DBA8D}"/>
              </a:ext>
            </a:extLst>
          </p:cNvPr>
          <p:cNvSpPr txBox="1"/>
          <p:nvPr/>
        </p:nvSpPr>
        <p:spPr>
          <a:xfrm>
            <a:off x="922789" y="1882442"/>
            <a:ext cx="575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ng-Latn-001" sz="2800" b="1" dirty="0"/>
              <a:t>3.1. Hongos</a:t>
            </a:r>
            <a:endParaRPr lang="es-ES" sz="28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750892-4EB0-5E24-4863-CCE7651B7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86" y="4060555"/>
            <a:ext cx="10231465" cy="170141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800" b="1" dirty="0" err="1"/>
              <a:t>Penicillium</a:t>
            </a:r>
            <a:r>
              <a:rPr lang="es-ES" sz="1800" b="1" dirty="0"/>
              <a:t> </a:t>
            </a:r>
            <a:r>
              <a:rPr lang="es-ES" sz="1800" b="1" dirty="0" err="1"/>
              <a:t>luteum</a:t>
            </a:r>
            <a:endParaRPr lang="es-ES" sz="1800" b="1" dirty="0"/>
          </a:p>
          <a:p>
            <a:pPr marL="756000" lvl="1" indent="-285750">
              <a:lnSpc>
                <a:spcPct val="150000"/>
              </a:lnSpc>
            </a:pPr>
            <a:r>
              <a:rPr lang="es-ES" sz="1600" dirty="0"/>
              <a:t> Limitación de pH no es tan crítica en subespecies de </a:t>
            </a:r>
            <a:r>
              <a:rPr lang="es-ES" sz="1600" i="1" dirty="0" err="1"/>
              <a:t>Penicillium</a:t>
            </a:r>
            <a:endParaRPr lang="es-ES" sz="1600" i="1" dirty="0"/>
          </a:p>
          <a:p>
            <a:pPr marL="756000" lvl="1" indent="-285750">
              <a:lnSpc>
                <a:spcPct val="150000"/>
              </a:lnSpc>
            </a:pPr>
            <a:r>
              <a:rPr lang="es-ES" sz="1600" dirty="0"/>
              <a:t> El rendimiento no es tan alto y tarda más tiempo en convertir</a:t>
            </a:r>
          </a:p>
          <a:p>
            <a:pPr marL="756000" lvl="1" indent="-285750">
              <a:lnSpc>
                <a:spcPct val="150000"/>
              </a:lnSpc>
            </a:pPr>
            <a:r>
              <a:rPr lang="es-ES" sz="1600" dirty="0"/>
              <a:t> Concentración inicial de glucosa baja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9F1E82-6257-78C6-A705-071DA9D40623}"/>
              </a:ext>
            </a:extLst>
          </p:cNvPr>
          <p:cNvSpPr txBox="1"/>
          <p:nvPr/>
        </p:nvSpPr>
        <p:spPr>
          <a:xfrm>
            <a:off x="1311787" y="2592198"/>
            <a:ext cx="6862194" cy="106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b="1" dirty="0"/>
              <a:t>Aspergillus niger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 Es el </a:t>
            </a:r>
            <a:r>
              <a:rPr lang="es-ES" sz="1600" dirty="0" err="1"/>
              <a:t>m.o</a:t>
            </a:r>
            <a:r>
              <a:rPr lang="es-ES" sz="1600" dirty="0"/>
              <a:t> más utilizado en la industria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 Muy sensible al pH ácido </a:t>
            </a:r>
            <a:r>
              <a:rPr lang="es-ES" sz="1600" dirty="0">
                <a:sym typeface="Wingdings" panose="05000000000000000000" pitchFamily="2" charset="2"/>
              </a:rPr>
              <a:t> desactiva glucosa oxidasa</a:t>
            </a:r>
            <a:endParaRPr lang="es-E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F0ED35-11CB-65FE-B129-7C85C3C23117}"/>
              </a:ext>
            </a:extLst>
          </p:cNvPr>
          <p:cNvSpPr txBox="1"/>
          <p:nvPr/>
        </p:nvSpPr>
        <p:spPr>
          <a:xfrm>
            <a:off x="8901540" y="3004246"/>
            <a:ext cx="3051895" cy="954107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44000" indent="-180000">
              <a:buFont typeface="Arial" panose="020B0604020202020204" pitchFamily="34" charset="0"/>
              <a:buChar char="•"/>
            </a:pPr>
            <a:r>
              <a:rPr lang="es-ES" sz="1400" dirty="0"/>
              <a:t>Neutralización con NaOH // CaCO3 u otros </a:t>
            </a:r>
            <a:r>
              <a:rPr lang="es-ES" sz="1400" dirty="0">
                <a:sym typeface="Wingdings" panose="05000000000000000000" pitchFamily="2" charset="2"/>
              </a:rPr>
              <a:t></a:t>
            </a:r>
            <a:r>
              <a:rPr lang="es-ES" sz="1200" dirty="0">
                <a:sym typeface="Wingdings" panose="05000000000000000000" pitchFamily="2" charset="2"/>
              </a:rPr>
              <a:t> según producto</a:t>
            </a:r>
            <a:endParaRPr lang="es-ES" sz="1200" dirty="0"/>
          </a:p>
          <a:p>
            <a:endParaRPr lang="es-ES" sz="1400" dirty="0"/>
          </a:p>
          <a:p>
            <a:pPr marL="144000" indent="-180000">
              <a:buFont typeface="Arial" panose="020B0604020202020204" pitchFamily="34" charset="0"/>
              <a:buChar char="•"/>
            </a:pPr>
            <a:r>
              <a:rPr lang="es-ES" sz="1400" dirty="0"/>
              <a:t>Eliminación H2O2 por catalasa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C4C7B8-466F-1D64-60A2-B71E0EF04421}"/>
              </a:ext>
            </a:extLst>
          </p:cNvPr>
          <p:cNvSpPr txBox="1"/>
          <p:nvPr/>
        </p:nvSpPr>
        <p:spPr>
          <a:xfrm>
            <a:off x="3062833" y="6017796"/>
            <a:ext cx="6560191" cy="338554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 dirty="0"/>
              <a:t>Desventaja General: </a:t>
            </a:r>
            <a:r>
              <a:rPr lang="es-ES" sz="1600" dirty="0"/>
              <a:t>no se puede trabajar en continuo </a:t>
            </a:r>
            <a:r>
              <a:rPr lang="es-ES" sz="1600" dirty="0">
                <a:sym typeface="Wingdings" panose="05000000000000000000" pitchFamily="2" charset="2"/>
              </a:rPr>
              <a:t> micelio</a:t>
            </a:r>
            <a:endParaRPr lang="es-ES" sz="16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F09B5E6-7BA0-66CE-A2E0-99EEADBE7C84}"/>
              </a:ext>
            </a:extLst>
          </p:cNvPr>
          <p:cNvSpPr/>
          <p:nvPr/>
        </p:nvSpPr>
        <p:spPr>
          <a:xfrm>
            <a:off x="7502860" y="3279737"/>
            <a:ext cx="1275127" cy="434851"/>
          </a:xfrm>
          <a:prstGeom prst="rightArrow">
            <a:avLst>
              <a:gd name="adj1" fmla="val 46142"/>
              <a:gd name="adj2" fmla="val 49999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Limitar efecto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B725E6-AD60-7019-28CB-D25F9DA7792F}"/>
              </a:ext>
            </a:extLst>
          </p:cNvPr>
          <p:cNvSpPr/>
          <p:nvPr/>
        </p:nvSpPr>
        <p:spPr>
          <a:xfrm>
            <a:off x="10956022" y="1694960"/>
            <a:ext cx="587229" cy="578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C5B91291-1935-BFB0-476A-A48F0F3ADBB7}"/>
              </a:ext>
            </a:extLst>
          </p:cNvPr>
          <p:cNvSpPr/>
          <p:nvPr/>
        </p:nvSpPr>
        <p:spPr>
          <a:xfrm>
            <a:off x="1706834" y="2920105"/>
            <a:ext cx="419450" cy="408963"/>
          </a:xfrm>
          <a:prstGeom prst="mathPlu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D1999C14-961C-5853-6CCB-7487C941A843}"/>
              </a:ext>
            </a:extLst>
          </p:cNvPr>
          <p:cNvSpPr/>
          <p:nvPr/>
        </p:nvSpPr>
        <p:spPr>
          <a:xfrm>
            <a:off x="1706834" y="4461651"/>
            <a:ext cx="419450" cy="408963"/>
          </a:xfrm>
          <a:prstGeom prst="mathPlu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A18C7DC6-E046-99B2-A418-3213B7619371}"/>
              </a:ext>
            </a:extLst>
          </p:cNvPr>
          <p:cNvSpPr/>
          <p:nvPr/>
        </p:nvSpPr>
        <p:spPr>
          <a:xfrm>
            <a:off x="1712602" y="5340476"/>
            <a:ext cx="419450" cy="408963"/>
          </a:xfrm>
          <a:prstGeom prst="mathMinus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inus Sign 15">
            <a:extLst>
              <a:ext uri="{FF2B5EF4-FFF2-40B4-BE49-F238E27FC236}">
                <a16:creationId xmlns:a16="http://schemas.microsoft.com/office/drawing/2014/main" id="{52B23A68-1322-15FD-3779-780A3DC95F98}"/>
              </a:ext>
            </a:extLst>
          </p:cNvPr>
          <p:cNvSpPr/>
          <p:nvPr/>
        </p:nvSpPr>
        <p:spPr>
          <a:xfrm>
            <a:off x="1715223" y="4896137"/>
            <a:ext cx="419450" cy="408963"/>
          </a:xfrm>
          <a:prstGeom prst="mathMinus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Minus Sign 16">
            <a:extLst>
              <a:ext uri="{FF2B5EF4-FFF2-40B4-BE49-F238E27FC236}">
                <a16:creationId xmlns:a16="http://schemas.microsoft.com/office/drawing/2014/main" id="{DC17D44C-1563-ADA5-FE3D-049B77F94B52}"/>
              </a:ext>
            </a:extLst>
          </p:cNvPr>
          <p:cNvSpPr/>
          <p:nvPr/>
        </p:nvSpPr>
        <p:spPr>
          <a:xfrm>
            <a:off x="1706834" y="3276819"/>
            <a:ext cx="419450" cy="408963"/>
          </a:xfrm>
          <a:prstGeom prst="mathMinus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031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CA9CC-AEE5-1965-F7CD-B5187C44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>
                <a:solidFill>
                  <a:schemeClr val="accent2"/>
                </a:solidFill>
              </a:rPr>
              <a:pPr rtl="0"/>
              <a:t>13</a:t>
            </a:fld>
            <a:endParaRPr lang="es-ES" noProof="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30C95-B1BE-F022-4109-ED16071190BD}"/>
              </a:ext>
            </a:extLst>
          </p:cNvPr>
          <p:cNvSpPr txBox="1"/>
          <p:nvPr/>
        </p:nvSpPr>
        <p:spPr>
          <a:xfrm>
            <a:off x="1326776" y="846391"/>
            <a:ext cx="575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ng-Latn-001" sz="2800" b="1" dirty="0"/>
              <a:t>3.1. Hongos</a:t>
            </a:r>
            <a:endParaRPr lang="es-ES" sz="2800" b="1" dirty="0"/>
          </a:p>
        </p:txBody>
      </p:sp>
      <p:pic>
        <p:nvPicPr>
          <p:cNvPr id="9" name="Picture 8" descr="A picture containing text, screenshot, font, menu&#10;&#10;Description automatically generated">
            <a:extLst>
              <a:ext uri="{FF2B5EF4-FFF2-40B4-BE49-F238E27FC236}">
                <a16:creationId xmlns:a16="http://schemas.microsoft.com/office/drawing/2014/main" id="{EDC61BCB-6691-81EE-C11A-B8D2FF3ED4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003682" y="920501"/>
            <a:ext cx="5861542" cy="5435849"/>
          </a:xfrm>
          <a:prstGeom prst="rect">
            <a:avLst/>
          </a:prstGeom>
        </p:spPr>
      </p:pic>
      <p:sp>
        <p:nvSpPr>
          <p:cNvPr id="10" name="Text Box 1">
            <a:extLst>
              <a:ext uri="{FF2B5EF4-FFF2-40B4-BE49-F238E27FC236}">
                <a16:creationId xmlns:a16="http://schemas.microsoft.com/office/drawing/2014/main" id="{C743F978-8727-9841-2BA4-982D6A2A3C17}"/>
              </a:ext>
            </a:extLst>
          </p:cNvPr>
          <p:cNvSpPr txBox="1"/>
          <p:nvPr/>
        </p:nvSpPr>
        <p:spPr>
          <a:xfrm>
            <a:off x="1155033" y="5704592"/>
            <a:ext cx="3548540" cy="83432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600"/>
              </a:spcAft>
            </a:pPr>
            <a:r>
              <a:rPr lang="es-ES" sz="1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Tabla 2.</a:t>
            </a:r>
            <a:r>
              <a:rPr lang="es-E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Hongos productores de gluconato con aplicaciones valiosas [</a:t>
            </a:r>
            <a:r>
              <a:rPr lang="es-ES" sz="1400" dirty="0"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s-E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].</a:t>
            </a:r>
            <a:endParaRPr lang="es-E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4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3. Microorganismos productores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14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285D4-DA98-008D-5625-78DA666DBA8D}"/>
              </a:ext>
            </a:extLst>
          </p:cNvPr>
          <p:cNvSpPr txBox="1"/>
          <p:nvPr/>
        </p:nvSpPr>
        <p:spPr>
          <a:xfrm>
            <a:off x="687899" y="1186182"/>
            <a:ext cx="575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ng-Latn-001" sz="2800" b="1" dirty="0"/>
              <a:t>3.1. Hongos</a:t>
            </a:r>
            <a:endParaRPr lang="es-ES" sz="28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750892-4EB0-5E24-4863-CCE7651B7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398" y="2603914"/>
            <a:ext cx="6365441" cy="360527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ang-Latn-001" sz="1600" dirty="0"/>
              <a:t>Levadura tipo hongo</a:t>
            </a:r>
            <a:endParaRPr lang="es-ES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Rendimiento del 97%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Concentraciones iniciales de glucosa muy altas (~400 g/L)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Recuperación sencilla pues células libres</a:t>
            </a:r>
          </a:p>
          <a:p>
            <a:endParaRPr lang="es-ES" sz="1600" dirty="0"/>
          </a:p>
          <a:p>
            <a:endParaRPr lang="es-E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No se ha probado escala industrial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No hay demasiada literatura al respecto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C20F1-D240-92D8-CFC7-CF8527F2F192}"/>
              </a:ext>
            </a:extLst>
          </p:cNvPr>
          <p:cNvSpPr txBox="1"/>
          <p:nvPr/>
        </p:nvSpPr>
        <p:spPr>
          <a:xfrm>
            <a:off x="813734" y="1902982"/>
            <a:ext cx="575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60000">
              <a:buFont typeface="Wingdings" panose="05000000000000000000" pitchFamily="2" charset="2"/>
              <a:buChar char="Ø"/>
            </a:pPr>
            <a:r>
              <a:rPr lang="ang-Latn-001" sz="2000" b="1" dirty="0"/>
              <a:t>Aureobasidium </a:t>
            </a:r>
            <a:r>
              <a:rPr lang="es-ES" sz="2000" b="1" dirty="0"/>
              <a:t>p</a:t>
            </a:r>
            <a:r>
              <a:rPr lang="ang-Latn-001" sz="2000" b="1" dirty="0"/>
              <a:t>ullulans</a:t>
            </a:r>
            <a:endParaRPr lang="es-E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73CB01-4DE1-C4FF-49B2-223F2A6C4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48" y="1447792"/>
            <a:ext cx="4442481" cy="43065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0714F0-6DF5-910B-8709-1DFF563027D7}"/>
              </a:ext>
            </a:extLst>
          </p:cNvPr>
          <p:cNvSpPr txBox="1"/>
          <p:nvPr/>
        </p:nvSpPr>
        <p:spPr>
          <a:xfrm>
            <a:off x="7723033" y="5747522"/>
            <a:ext cx="4518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i="0" dirty="0" err="1">
                <a:solidFill>
                  <a:srgbClr val="111111"/>
                </a:solidFill>
                <a:effectLst/>
              </a:rPr>
              <a:t>Fig</a:t>
            </a:r>
            <a:r>
              <a:rPr lang="es-ES" sz="1200" b="1" i="0" dirty="0">
                <a:solidFill>
                  <a:srgbClr val="111111"/>
                </a:solidFill>
                <a:effectLst/>
              </a:rPr>
              <a:t> 1.</a:t>
            </a:r>
            <a:r>
              <a:rPr lang="es-ES" sz="1200" b="0" i="0" dirty="0">
                <a:solidFill>
                  <a:srgbClr val="111111"/>
                </a:solidFill>
                <a:effectLst/>
              </a:rPr>
              <a:t> </a:t>
            </a:r>
            <a:r>
              <a:rPr lang="es-ES" sz="1200" b="0" i="0" dirty="0" err="1">
                <a:solidFill>
                  <a:srgbClr val="111111"/>
                </a:solidFill>
                <a:effectLst/>
              </a:rPr>
              <a:t>Aureobasidium</a:t>
            </a:r>
            <a:r>
              <a:rPr lang="es-ES" sz="1200" b="0" i="0" dirty="0">
                <a:solidFill>
                  <a:srgbClr val="111111"/>
                </a:solidFill>
                <a:effectLst/>
              </a:rPr>
              <a:t> </a:t>
            </a:r>
            <a:r>
              <a:rPr lang="es-ES" sz="1200" b="0" i="0" dirty="0" err="1">
                <a:solidFill>
                  <a:srgbClr val="111111"/>
                </a:solidFill>
                <a:effectLst/>
              </a:rPr>
              <a:t>pullulans</a:t>
            </a:r>
            <a:r>
              <a:rPr lang="es-ES" sz="1200" b="0" i="0" dirty="0">
                <a:solidFill>
                  <a:srgbClr val="111111"/>
                </a:solidFill>
                <a:effectLst/>
              </a:rPr>
              <a:t> (A) </a:t>
            </a:r>
            <a:r>
              <a:rPr lang="es-ES" sz="1200" b="0" i="0" dirty="0" err="1">
                <a:solidFill>
                  <a:srgbClr val="111111"/>
                </a:solidFill>
                <a:effectLst/>
              </a:rPr>
              <a:t>Conidia</a:t>
            </a:r>
            <a:r>
              <a:rPr lang="es-ES" sz="1200" b="0" i="0" dirty="0">
                <a:solidFill>
                  <a:srgbClr val="111111"/>
                </a:solidFill>
                <a:effectLst/>
              </a:rPr>
              <a:t> (B) </a:t>
            </a:r>
            <a:r>
              <a:rPr lang="es-ES" sz="1200" b="0" i="0" dirty="0" err="1">
                <a:solidFill>
                  <a:srgbClr val="111111"/>
                </a:solidFill>
                <a:effectLst/>
              </a:rPr>
              <a:t>Conidiophores</a:t>
            </a:r>
            <a:r>
              <a:rPr lang="es-ES" sz="1200" b="0" i="0" dirty="0">
                <a:solidFill>
                  <a:srgbClr val="111111"/>
                </a:solidFill>
                <a:effectLst/>
              </a:rPr>
              <a:t> (C) </a:t>
            </a:r>
            <a:r>
              <a:rPr lang="es-ES" sz="1200" b="0" i="0" dirty="0" err="1">
                <a:solidFill>
                  <a:srgbClr val="111111"/>
                </a:solidFill>
                <a:effectLst/>
              </a:rPr>
              <a:t>Hyphae</a:t>
            </a:r>
            <a:r>
              <a:rPr lang="es-ES" sz="1200" b="0" i="0" dirty="0">
                <a:solidFill>
                  <a:srgbClr val="111111"/>
                </a:solidFill>
                <a:effectLst/>
              </a:rPr>
              <a:t> (D) </a:t>
            </a:r>
            <a:r>
              <a:rPr lang="es-ES" sz="1200" b="0" i="0" dirty="0" err="1">
                <a:solidFill>
                  <a:srgbClr val="111111"/>
                </a:solidFill>
                <a:effectLst/>
              </a:rPr>
              <a:t>Chlamydospore-like</a:t>
            </a:r>
            <a:r>
              <a:rPr lang="es-ES" sz="1200" b="0" i="0" dirty="0">
                <a:solidFill>
                  <a:srgbClr val="111111"/>
                </a:solidFill>
                <a:effectLst/>
              </a:rPr>
              <a:t> </a:t>
            </a:r>
            <a:r>
              <a:rPr lang="es-ES" sz="1200" b="0" i="0" dirty="0" err="1">
                <a:solidFill>
                  <a:srgbClr val="111111"/>
                </a:solidFill>
                <a:effectLst/>
              </a:rPr>
              <a:t>cells</a:t>
            </a:r>
            <a:r>
              <a:rPr lang="es-ES" sz="1200" dirty="0">
                <a:solidFill>
                  <a:srgbClr val="111111"/>
                </a:solidFill>
              </a:rPr>
              <a:t> </a:t>
            </a:r>
            <a:r>
              <a:rPr lang="es-ES" sz="1200" b="0" i="0" dirty="0">
                <a:solidFill>
                  <a:srgbClr val="111111"/>
                </a:solidFill>
                <a:effectLst/>
              </a:rPr>
              <a:t>[3].</a:t>
            </a:r>
            <a:endParaRPr lang="es-ES" sz="1400" dirty="0"/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D884050A-A4C7-DCDD-3892-AC22AC4014C4}"/>
              </a:ext>
            </a:extLst>
          </p:cNvPr>
          <p:cNvSpPr/>
          <p:nvPr/>
        </p:nvSpPr>
        <p:spPr>
          <a:xfrm>
            <a:off x="1215920" y="4038162"/>
            <a:ext cx="419450" cy="408963"/>
          </a:xfrm>
          <a:prstGeom prst="mathPlu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Plus Sign 3">
            <a:extLst>
              <a:ext uri="{FF2B5EF4-FFF2-40B4-BE49-F238E27FC236}">
                <a16:creationId xmlns:a16="http://schemas.microsoft.com/office/drawing/2014/main" id="{3D68E642-B5FC-45CE-50F5-AA1AB326052C}"/>
              </a:ext>
            </a:extLst>
          </p:cNvPr>
          <p:cNvSpPr/>
          <p:nvPr/>
        </p:nvSpPr>
        <p:spPr>
          <a:xfrm>
            <a:off x="1215920" y="3059359"/>
            <a:ext cx="419450" cy="408963"/>
          </a:xfrm>
          <a:prstGeom prst="mathPlu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2A31EB4E-3F46-2E88-D652-D35BA529793F}"/>
              </a:ext>
            </a:extLst>
          </p:cNvPr>
          <p:cNvSpPr/>
          <p:nvPr/>
        </p:nvSpPr>
        <p:spPr>
          <a:xfrm>
            <a:off x="1216404" y="3543700"/>
            <a:ext cx="419450" cy="408963"/>
          </a:xfrm>
          <a:prstGeom prst="mathPlu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A66FC-CB55-750A-1207-A625E2F359B2}"/>
              </a:ext>
            </a:extLst>
          </p:cNvPr>
          <p:cNvSpPr txBox="1"/>
          <p:nvPr/>
        </p:nvSpPr>
        <p:spPr>
          <a:xfrm>
            <a:off x="2399011" y="4642651"/>
            <a:ext cx="2332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métodos continuos</a:t>
            </a:r>
          </a:p>
        </p:txBody>
      </p:sp>
      <p:sp>
        <p:nvSpPr>
          <p:cNvPr id="14" name="Minus Sign 13">
            <a:extLst>
              <a:ext uri="{FF2B5EF4-FFF2-40B4-BE49-F238E27FC236}">
                <a16:creationId xmlns:a16="http://schemas.microsoft.com/office/drawing/2014/main" id="{41E69478-1105-73F5-8B4D-7BD2ABD260D2}"/>
              </a:ext>
            </a:extLst>
          </p:cNvPr>
          <p:cNvSpPr/>
          <p:nvPr/>
        </p:nvSpPr>
        <p:spPr>
          <a:xfrm>
            <a:off x="1211348" y="5626526"/>
            <a:ext cx="419450" cy="408963"/>
          </a:xfrm>
          <a:prstGeom prst="mathMinus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E48861AC-29AA-12BD-405B-245423BFF6AB}"/>
              </a:ext>
            </a:extLst>
          </p:cNvPr>
          <p:cNvSpPr/>
          <p:nvPr/>
        </p:nvSpPr>
        <p:spPr>
          <a:xfrm>
            <a:off x="1206159" y="5264975"/>
            <a:ext cx="419450" cy="408963"/>
          </a:xfrm>
          <a:prstGeom prst="mathMinus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074C906-F48C-4E3B-1A33-D6BB64046C26}"/>
              </a:ext>
            </a:extLst>
          </p:cNvPr>
          <p:cNvSpPr/>
          <p:nvPr/>
        </p:nvSpPr>
        <p:spPr>
          <a:xfrm>
            <a:off x="3366743" y="4380973"/>
            <a:ext cx="117446" cy="268447"/>
          </a:xfrm>
          <a:prstGeom prst="down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5142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3. Microorganismos productores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15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285D4-DA98-008D-5625-78DA666DBA8D}"/>
              </a:ext>
            </a:extLst>
          </p:cNvPr>
          <p:cNvSpPr txBox="1"/>
          <p:nvPr/>
        </p:nvSpPr>
        <p:spPr>
          <a:xfrm>
            <a:off x="546526" y="1120530"/>
            <a:ext cx="575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ng-Latn-001" sz="2800" b="1" dirty="0"/>
              <a:t>3.2. Bacterias</a:t>
            </a:r>
            <a:endParaRPr lang="es-E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048CB-378C-DAAC-9153-DDF9D8AE18B8}"/>
              </a:ext>
            </a:extLst>
          </p:cNvPr>
          <p:cNvSpPr txBox="1"/>
          <p:nvPr/>
        </p:nvSpPr>
        <p:spPr>
          <a:xfrm>
            <a:off x="5339983" y="5889488"/>
            <a:ext cx="4656002" cy="52322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/>
              <a:t>Muy sensibles a la concentración inicial de glucosa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/>
              <a:t>Altos requerimientos vitaminas</a:t>
            </a:r>
          </a:p>
        </p:txBody>
      </p:sp>
      <p:pic>
        <p:nvPicPr>
          <p:cNvPr id="3" name="Picture 2" descr="A diagram of a cell membrane&#10;&#10;Description automatically generated with low confidence">
            <a:extLst>
              <a:ext uri="{FF2B5EF4-FFF2-40B4-BE49-F238E27FC236}">
                <a16:creationId xmlns:a16="http://schemas.microsoft.com/office/drawing/2014/main" id="{190EC268-A55C-05AF-83B5-5026334541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3" t="19129" r="13598"/>
          <a:stretch/>
        </p:blipFill>
        <p:spPr bwMode="auto">
          <a:xfrm>
            <a:off x="6635693" y="1349271"/>
            <a:ext cx="5443532" cy="35575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C831EBB2-A022-6D7E-BE90-5C2E69447AC7}"/>
              </a:ext>
            </a:extLst>
          </p:cNvPr>
          <p:cNvSpPr txBox="1"/>
          <p:nvPr/>
        </p:nvSpPr>
        <p:spPr>
          <a:xfrm>
            <a:off x="8800050" y="4906796"/>
            <a:ext cx="3259451" cy="44071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600"/>
              </a:spcAft>
            </a:pPr>
            <a:r>
              <a:rPr lang="es-ES" sz="12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</a:t>
            </a:r>
            <a:r>
              <a:rPr lang="es-ES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2.</a:t>
            </a:r>
            <a:r>
              <a:rPr lang="es-E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Ruta general bacteriana para la oxidación de glucosa a ácido glucónico [</a:t>
            </a:r>
            <a:r>
              <a:rPr lang="es-ES" sz="1200" dirty="0"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s-E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s-E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C5918-E23F-AA39-4EC3-DF95F15EA615}"/>
              </a:ext>
            </a:extLst>
          </p:cNvPr>
          <p:cNvSpPr txBox="1"/>
          <p:nvPr/>
        </p:nvSpPr>
        <p:spPr>
          <a:xfrm>
            <a:off x="2296683" y="5997210"/>
            <a:ext cx="2409541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180000" indent="-180000">
              <a:buFont typeface="Arial" panose="020B0604020202020204" pitchFamily="34" charset="0"/>
              <a:buChar char="•"/>
            </a:pPr>
            <a:r>
              <a:rPr lang="es-ES" sz="1400" dirty="0"/>
              <a:t>Tolerancia a pH ácidos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750892-4EB0-5E24-4863-CCE7651B7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26" y="1759446"/>
            <a:ext cx="6871283" cy="5186854"/>
          </a:xfrm>
        </p:spPr>
        <p:txBody>
          <a:bodyPr>
            <a:norm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¿Por qué? </a:t>
            </a:r>
            <a:r>
              <a:rPr lang="es-ES" sz="1400" dirty="0">
                <a:sym typeface="Wingdings" panose="05000000000000000000" pitchFamily="2" charset="2"/>
              </a:rPr>
              <a:t> </a:t>
            </a:r>
            <a:r>
              <a:rPr lang="es-ES" sz="1400" dirty="0"/>
              <a:t>Nuevas rutas metabólicas y regímenes de producción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400" b="1" dirty="0" err="1"/>
              <a:t>Gluconobacter</a:t>
            </a:r>
            <a:r>
              <a:rPr lang="es-ES" sz="1400" b="1" dirty="0"/>
              <a:t> </a:t>
            </a:r>
            <a:r>
              <a:rPr lang="es-ES" sz="1400" b="1" dirty="0" err="1"/>
              <a:t>oxydans</a:t>
            </a:r>
            <a:r>
              <a:rPr lang="es-ES" sz="1400" b="1" dirty="0"/>
              <a:t> </a:t>
            </a:r>
            <a:r>
              <a:rPr lang="es-ES" sz="1400" dirty="0"/>
              <a:t>es la bacteria más estudiada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Enzima encargada de la </a:t>
            </a:r>
            <a:r>
              <a:rPr lang="es-ES" sz="1400" dirty="0" err="1"/>
              <a:t>biotranformación</a:t>
            </a:r>
            <a:r>
              <a:rPr lang="es-ES" sz="1400" dirty="0"/>
              <a:t> distinta </a:t>
            </a:r>
            <a:r>
              <a:rPr lang="es-ES" sz="1400" dirty="0">
                <a:sym typeface="Wingdings" panose="05000000000000000000" pitchFamily="2" charset="2"/>
              </a:rPr>
              <a:t> 	           </a:t>
            </a:r>
            <a:r>
              <a:rPr lang="es-ES" sz="1400" b="1" dirty="0">
                <a:sym typeface="Wingdings" panose="05000000000000000000" pitchFamily="2" charset="2"/>
              </a:rPr>
              <a:t>Glucosa deshidrogenasa (GDH)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400" dirty="0">
                <a:sym typeface="Wingdings" panose="05000000000000000000" pitchFamily="2" charset="2"/>
              </a:rPr>
              <a:t>O</a:t>
            </a:r>
            <a:r>
              <a:rPr lang="es-ES" sz="1400" dirty="0"/>
              <a:t>xidación glucosa por 2 rutas</a:t>
            </a:r>
          </a:p>
          <a:p>
            <a:pPr marL="612000" lvl="1" indent="-171450">
              <a:lnSpc>
                <a:spcPct val="120000"/>
              </a:lnSpc>
            </a:pPr>
            <a:r>
              <a:rPr lang="es-ES" sz="1200" dirty="0"/>
              <a:t>[Glucosa] &lt; 15mM </a:t>
            </a:r>
            <a:r>
              <a:rPr lang="es-ES" sz="1200" dirty="0">
                <a:sym typeface="Wingdings" panose="05000000000000000000" pitchFamily="2" charset="2"/>
              </a:rPr>
              <a:t> </a:t>
            </a:r>
            <a:r>
              <a:rPr lang="es-ES" sz="1200" dirty="0"/>
              <a:t>ruta de las pentosas fosfato</a:t>
            </a:r>
          </a:p>
          <a:p>
            <a:pPr marL="612000" lvl="1" indent="-171450">
              <a:lnSpc>
                <a:spcPct val="120000"/>
              </a:lnSpc>
            </a:pPr>
            <a:r>
              <a:rPr lang="es-ES" sz="1200" dirty="0"/>
              <a:t>[Glucosa] &gt; 15 </a:t>
            </a:r>
            <a:r>
              <a:rPr lang="es-ES" sz="1200" dirty="0" err="1"/>
              <a:t>mM</a:t>
            </a:r>
            <a:r>
              <a:rPr lang="es-ES" sz="1200" dirty="0"/>
              <a:t> </a:t>
            </a:r>
            <a:r>
              <a:rPr lang="es-ES" sz="1200" dirty="0">
                <a:sym typeface="Wingdings" panose="05000000000000000000" pitchFamily="2" charset="2"/>
              </a:rPr>
              <a:t> </a:t>
            </a:r>
            <a:r>
              <a:rPr lang="es-ES" sz="1200" dirty="0"/>
              <a:t>ruta reprimida y acumulación GA</a:t>
            </a:r>
          </a:p>
          <a:p>
            <a:pPr marL="612000" lvl="1" indent="-171450">
              <a:lnSpc>
                <a:spcPct val="120000"/>
              </a:lnSpc>
            </a:pPr>
            <a:r>
              <a:rPr lang="es-ES" sz="1200" dirty="0"/>
              <a:t>Oxidación directa de glucosa usando varias DH NADP-dependientes </a:t>
            </a:r>
          </a:p>
          <a:p>
            <a:pPr marL="864000" lvl="2" indent="-1714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s-ES" sz="1200" dirty="0"/>
              <a:t>Cofactor PQQ </a:t>
            </a:r>
          </a:p>
          <a:p>
            <a:pPr marL="864000" lvl="2" indent="-1714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s-ES" sz="1200" dirty="0"/>
              <a:t>Se obtiene ácido glucónico, ácido 2-ketoglucónico y ácido 2,5- </a:t>
            </a:r>
            <a:r>
              <a:rPr lang="es-ES" sz="1200" dirty="0" err="1"/>
              <a:t>diketoglucónico</a:t>
            </a:r>
            <a:endParaRPr lang="es-E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1D1430-0287-96F8-3856-47073E0F8746}"/>
              </a:ext>
            </a:extLst>
          </p:cNvPr>
          <p:cNvSpPr/>
          <p:nvPr/>
        </p:nvSpPr>
        <p:spPr>
          <a:xfrm>
            <a:off x="10888910" y="2860646"/>
            <a:ext cx="1190314" cy="19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851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3. Microorganismos productores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16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285D4-DA98-008D-5625-78DA666DBA8D}"/>
              </a:ext>
            </a:extLst>
          </p:cNvPr>
          <p:cNvSpPr txBox="1"/>
          <p:nvPr/>
        </p:nvSpPr>
        <p:spPr>
          <a:xfrm>
            <a:off x="723991" y="1059789"/>
            <a:ext cx="575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ng-Latn-001" sz="2800" b="1" dirty="0"/>
              <a:t>3.2. Bacterias</a:t>
            </a:r>
            <a:endParaRPr lang="es-ES" sz="28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750892-4EB0-5E24-4863-CCE7651B7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91" y="1933663"/>
            <a:ext cx="6533221" cy="4924337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b="1" dirty="0" err="1"/>
              <a:t>Acetobacter</a:t>
            </a:r>
            <a:r>
              <a:rPr lang="es-ES" sz="1600" b="1" dirty="0"/>
              <a:t> </a:t>
            </a:r>
            <a:r>
              <a:rPr lang="es-ES" sz="1600" b="1" dirty="0" err="1"/>
              <a:t>diazotrophicus</a:t>
            </a:r>
            <a:endParaRPr lang="es-ES" sz="1600" b="1" dirty="0"/>
          </a:p>
          <a:p>
            <a:pPr marL="400050" lvl="1" indent="-21600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s-ES" sz="1400" dirty="0"/>
              <a:t>  Rendimiento alto pero menor que G. </a:t>
            </a:r>
            <a:r>
              <a:rPr lang="es-ES" sz="1400" dirty="0" err="1"/>
              <a:t>Oxydans</a:t>
            </a:r>
            <a:r>
              <a:rPr lang="es-ES" sz="1400" dirty="0"/>
              <a:t> </a:t>
            </a:r>
          </a:p>
          <a:p>
            <a:pPr marL="400050" lvl="1" indent="-21600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s-ES" sz="1400" dirty="0"/>
              <a:t>  Mucho más tolerante al pH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b="1" dirty="0" err="1"/>
              <a:t>Acetobacter</a:t>
            </a:r>
            <a:r>
              <a:rPr lang="es-ES" sz="1600" b="1" dirty="0"/>
              <a:t> </a:t>
            </a:r>
            <a:r>
              <a:rPr lang="es-ES" sz="1600" b="1" dirty="0" err="1"/>
              <a:t>methalonicus</a:t>
            </a:r>
            <a:r>
              <a:rPr lang="es-ES" sz="1600" b="1" dirty="0"/>
              <a:t> </a:t>
            </a:r>
          </a:p>
          <a:p>
            <a:pPr marL="400050" lvl="1" indent="-21600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s-ES" sz="1400" dirty="0"/>
              <a:t>  Fuente de carbono barata </a:t>
            </a:r>
            <a:r>
              <a:rPr lang="es-ES" sz="1400" dirty="0">
                <a:sym typeface="Wingdings" panose="05000000000000000000" pitchFamily="2" charset="2"/>
              </a:rPr>
              <a:t></a:t>
            </a:r>
            <a:r>
              <a:rPr lang="es-ES" sz="1400" dirty="0"/>
              <a:t> metanol</a:t>
            </a:r>
          </a:p>
          <a:p>
            <a:pPr marL="400050" lvl="1" indent="-21600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s-ES" sz="1400" dirty="0"/>
              <a:t>  GA producido es final de ruta </a:t>
            </a:r>
            <a:r>
              <a:rPr lang="es-ES" sz="1400" dirty="0">
                <a:sym typeface="Wingdings" panose="05000000000000000000" pitchFamily="2" charset="2"/>
              </a:rPr>
              <a:t> no oxidación a </a:t>
            </a:r>
            <a:r>
              <a:rPr lang="es-ES" sz="1400" dirty="0" err="1">
                <a:sym typeface="Wingdings" panose="05000000000000000000" pitchFamily="2" charset="2"/>
              </a:rPr>
              <a:t>Ketogluconatos</a:t>
            </a:r>
            <a:endParaRPr lang="es-ES" sz="14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b="1" dirty="0" err="1"/>
              <a:t>Zymomonas</a:t>
            </a:r>
            <a:r>
              <a:rPr lang="es-ES" sz="1600" b="1" dirty="0"/>
              <a:t> </a:t>
            </a:r>
            <a:r>
              <a:rPr lang="es-ES" sz="1600" b="1" dirty="0" err="1"/>
              <a:t>mobilis</a:t>
            </a:r>
            <a:r>
              <a:rPr lang="es-ES" sz="1600" b="1" dirty="0"/>
              <a:t> </a:t>
            </a:r>
          </a:p>
          <a:p>
            <a:pPr marL="400050" lvl="1" indent="-21600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s-ES" sz="1400" dirty="0"/>
              <a:t>  Mezcla glucosa + fructosa </a:t>
            </a:r>
            <a:r>
              <a:rPr lang="es-ES" sz="1400" dirty="0">
                <a:sym typeface="Wingdings" panose="05000000000000000000" pitchFamily="2" charset="2"/>
              </a:rPr>
              <a:t> Transforma ácido glucónico + sorbitol</a:t>
            </a:r>
          </a:p>
          <a:p>
            <a:pPr marL="400050" lvl="1" indent="-21600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sym typeface="Wingdings" panose="05000000000000000000" pitchFamily="2" charset="2"/>
              </a:rPr>
              <a:t>  R</a:t>
            </a:r>
            <a:r>
              <a:rPr lang="es-ES" sz="1400" dirty="0"/>
              <a:t>endimiento cercano al 100%</a:t>
            </a:r>
          </a:p>
          <a:p>
            <a:pPr marL="400050" lvl="1" indent="-25200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s-ES" sz="1400" dirty="0"/>
              <a:t>  Inmovilización de las células siguen bajo estudio </a:t>
            </a:r>
            <a:r>
              <a:rPr lang="es-ES" sz="1400" dirty="0">
                <a:sym typeface="Wingdings" panose="05000000000000000000" pitchFamily="2" charset="2"/>
              </a:rPr>
              <a:t> </a:t>
            </a:r>
            <a:r>
              <a:rPr lang="es-ES" sz="1400" dirty="0"/>
              <a:t>escala industrial</a:t>
            </a:r>
          </a:p>
          <a:p>
            <a:endParaRPr lang="es-ES" sz="1000" dirty="0"/>
          </a:p>
        </p:txBody>
      </p:sp>
      <p:pic>
        <p:nvPicPr>
          <p:cNvPr id="6" name="Picture 5" descr="A picture containing text, screenshot, font, menu&#10;&#10;Description automatically generated">
            <a:extLst>
              <a:ext uri="{FF2B5EF4-FFF2-40B4-BE49-F238E27FC236}">
                <a16:creationId xmlns:a16="http://schemas.microsoft.com/office/drawing/2014/main" id="{0290A31B-A08A-400B-35DB-DF1A1EA62D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15" t="-307" r="-309" b="307"/>
          <a:stretch/>
        </p:blipFill>
        <p:spPr>
          <a:xfrm>
            <a:off x="7257212" y="1596746"/>
            <a:ext cx="4610874" cy="4417960"/>
          </a:xfrm>
          <a:prstGeom prst="rect">
            <a:avLst/>
          </a:prstGeom>
        </p:spPr>
      </p:pic>
      <p:sp>
        <p:nvSpPr>
          <p:cNvPr id="8" name="Text Box 1">
            <a:extLst>
              <a:ext uri="{FF2B5EF4-FFF2-40B4-BE49-F238E27FC236}">
                <a16:creationId xmlns:a16="http://schemas.microsoft.com/office/drawing/2014/main" id="{019F544A-FE54-B46B-72AE-5B834CE91C38}"/>
              </a:ext>
            </a:extLst>
          </p:cNvPr>
          <p:cNvSpPr txBox="1"/>
          <p:nvPr/>
        </p:nvSpPr>
        <p:spPr>
          <a:xfrm>
            <a:off x="7332713" y="6014706"/>
            <a:ext cx="3006492" cy="55943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600"/>
              </a:spcAft>
            </a:pPr>
            <a:r>
              <a:rPr lang="es-ES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Tabla </a:t>
            </a:r>
            <a:r>
              <a:rPr lang="es-ES" sz="1200" b="1" dirty="0"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ES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s-E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Bacterias productoras de gluconato con aplicaciones valiosas [</a:t>
            </a:r>
            <a:r>
              <a:rPr lang="es-ES" sz="1200" dirty="0"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s-E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s-E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92167D56-8DEF-89C4-E225-22AA8C2DD097}"/>
              </a:ext>
            </a:extLst>
          </p:cNvPr>
          <p:cNvSpPr/>
          <p:nvPr/>
        </p:nvSpPr>
        <p:spPr>
          <a:xfrm>
            <a:off x="872931" y="2617296"/>
            <a:ext cx="343035" cy="369603"/>
          </a:xfrm>
          <a:prstGeom prst="mathPlu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634CED49-50B8-61E1-F25B-492B59B7ACF3}"/>
              </a:ext>
            </a:extLst>
          </p:cNvPr>
          <p:cNvSpPr/>
          <p:nvPr/>
        </p:nvSpPr>
        <p:spPr>
          <a:xfrm>
            <a:off x="864541" y="3572648"/>
            <a:ext cx="343035" cy="369603"/>
          </a:xfrm>
          <a:prstGeom prst="mathPlu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38A9B565-67A8-74EF-145F-94E2D0D1FE8B}"/>
              </a:ext>
            </a:extLst>
          </p:cNvPr>
          <p:cNvSpPr/>
          <p:nvPr/>
        </p:nvSpPr>
        <p:spPr>
          <a:xfrm>
            <a:off x="872931" y="3911760"/>
            <a:ext cx="343035" cy="369603"/>
          </a:xfrm>
          <a:prstGeom prst="mathPlu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Plus Sign 15">
            <a:extLst>
              <a:ext uri="{FF2B5EF4-FFF2-40B4-BE49-F238E27FC236}">
                <a16:creationId xmlns:a16="http://schemas.microsoft.com/office/drawing/2014/main" id="{C50E8CCA-5025-8D50-1473-D3DAD4564D22}"/>
              </a:ext>
            </a:extLst>
          </p:cNvPr>
          <p:cNvSpPr/>
          <p:nvPr/>
        </p:nvSpPr>
        <p:spPr>
          <a:xfrm>
            <a:off x="872931" y="4860966"/>
            <a:ext cx="343035" cy="369603"/>
          </a:xfrm>
          <a:prstGeom prst="mathPlu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54292F71-9441-C367-4D19-B009DE7342AA}"/>
              </a:ext>
            </a:extLst>
          </p:cNvPr>
          <p:cNvSpPr/>
          <p:nvPr/>
        </p:nvSpPr>
        <p:spPr>
          <a:xfrm>
            <a:off x="864541" y="5206224"/>
            <a:ext cx="343035" cy="369603"/>
          </a:xfrm>
          <a:prstGeom prst="mathPlu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Minus Sign 17">
            <a:extLst>
              <a:ext uri="{FF2B5EF4-FFF2-40B4-BE49-F238E27FC236}">
                <a16:creationId xmlns:a16="http://schemas.microsoft.com/office/drawing/2014/main" id="{D34DCAB4-6467-AFF2-7BA6-A30A6578E868}"/>
              </a:ext>
            </a:extLst>
          </p:cNvPr>
          <p:cNvSpPr/>
          <p:nvPr/>
        </p:nvSpPr>
        <p:spPr>
          <a:xfrm>
            <a:off x="872931" y="2272038"/>
            <a:ext cx="359815" cy="400367"/>
          </a:xfrm>
          <a:prstGeom prst="mathMinus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inus Sign 18">
            <a:extLst>
              <a:ext uri="{FF2B5EF4-FFF2-40B4-BE49-F238E27FC236}">
                <a16:creationId xmlns:a16="http://schemas.microsoft.com/office/drawing/2014/main" id="{171EB5E7-7BB2-FD43-CFB8-71CD954C917D}"/>
              </a:ext>
            </a:extLst>
          </p:cNvPr>
          <p:cNvSpPr/>
          <p:nvPr/>
        </p:nvSpPr>
        <p:spPr>
          <a:xfrm>
            <a:off x="856151" y="5545336"/>
            <a:ext cx="359815" cy="394221"/>
          </a:xfrm>
          <a:prstGeom prst="mathMinus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2572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3. Microorganismos productores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17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285D4-DA98-008D-5625-78DA666DBA8D}"/>
              </a:ext>
            </a:extLst>
          </p:cNvPr>
          <p:cNvSpPr txBox="1"/>
          <p:nvPr/>
        </p:nvSpPr>
        <p:spPr>
          <a:xfrm>
            <a:off x="966219" y="1112551"/>
            <a:ext cx="575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ng-Latn-001" sz="2800" b="1" dirty="0"/>
              <a:t>3.2. Bacterias</a:t>
            </a:r>
            <a:endParaRPr lang="es-ES" sz="28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750892-4EB0-5E24-4863-CCE7651B7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490" y="1694960"/>
            <a:ext cx="4540883" cy="1325460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s-ES" sz="1400" b="1" dirty="0"/>
              <a:t>Pseudomonas </a:t>
            </a:r>
            <a:r>
              <a:rPr lang="es-ES" sz="1400" b="1" dirty="0" err="1"/>
              <a:t>ovalis</a:t>
            </a:r>
            <a:r>
              <a:rPr lang="es-ES" sz="1400" b="1" dirty="0"/>
              <a:t> </a:t>
            </a:r>
          </a:p>
          <a:p>
            <a:pPr marL="400050" lvl="1" indent="-21600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s-ES" sz="1200" dirty="0"/>
              <a:t>  </a:t>
            </a:r>
            <a:r>
              <a:rPr lang="es-ES" sz="1400" dirty="0"/>
              <a:t>Rendimientos del 99%</a:t>
            </a:r>
          </a:p>
          <a:p>
            <a:pPr marL="400050" lvl="1" indent="-21600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s-ES" sz="1400" dirty="0"/>
              <a:t>  Mucha dependencia de la tasa de aireación.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099F87-E369-9DD5-025A-0715BB965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298" y="3079609"/>
            <a:ext cx="2649151" cy="3304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4F27B4-42CB-2511-E6AD-C589F0A3241F}"/>
              </a:ext>
            </a:extLst>
          </p:cNvPr>
          <p:cNvSpPr txBox="1"/>
          <p:nvPr/>
        </p:nvSpPr>
        <p:spPr>
          <a:xfrm>
            <a:off x="4085774" y="5923334"/>
            <a:ext cx="2032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err="1"/>
              <a:t>Fig</a:t>
            </a:r>
            <a:r>
              <a:rPr lang="es-ES" sz="1200" b="1" dirty="0"/>
              <a:t> 3. </a:t>
            </a:r>
            <a:r>
              <a:rPr lang="es-ES" sz="1200" dirty="0"/>
              <a:t>Cultivo de Pseudomonas </a:t>
            </a:r>
            <a:r>
              <a:rPr lang="es-ES" sz="1200" dirty="0" err="1"/>
              <a:t>Ovalis</a:t>
            </a:r>
            <a:r>
              <a:rPr lang="es-ES" sz="1200" dirty="0"/>
              <a:t> [4].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5AB40-45F4-F2B3-561A-4EF96425F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084" y="2647114"/>
            <a:ext cx="3048480" cy="3048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2C0E9C-4748-539F-57B8-41D62C072B5D}"/>
              </a:ext>
            </a:extLst>
          </p:cNvPr>
          <p:cNvSpPr txBox="1"/>
          <p:nvPr/>
        </p:nvSpPr>
        <p:spPr>
          <a:xfrm>
            <a:off x="7672345" y="5894685"/>
            <a:ext cx="3133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 err="1"/>
              <a:t>Fig</a:t>
            </a:r>
            <a:r>
              <a:rPr lang="es-ES" sz="1200" b="1" dirty="0"/>
              <a:t> 4. </a:t>
            </a:r>
            <a:r>
              <a:rPr lang="es-ES" sz="1200" dirty="0"/>
              <a:t>Uno de las varias </a:t>
            </a:r>
            <a:r>
              <a:rPr lang="es-ES" sz="1200" dirty="0" err="1"/>
              <a:t>gluconolactonas</a:t>
            </a:r>
            <a:r>
              <a:rPr lang="es-ES" sz="1200" dirty="0"/>
              <a:t> que podemos producir [5].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D258A7-704A-3371-F3E9-2FCDC84587AA}"/>
              </a:ext>
            </a:extLst>
          </p:cNvPr>
          <p:cNvSpPr/>
          <p:nvPr/>
        </p:nvSpPr>
        <p:spPr>
          <a:xfrm>
            <a:off x="10740884" y="1694960"/>
            <a:ext cx="587229" cy="578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0CFB5-B5BE-EDD6-3132-94D11ED9881E}"/>
              </a:ext>
            </a:extLst>
          </p:cNvPr>
          <p:cNvSpPr txBox="1"/>
          <p:nvPr/>
        </p:nvSpPr>
        <p:spPr>
          <a:xfrm>
            <a:off x="6364629" y="1765582"/>
            <a:ext cx="5078137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80000" indent="-180000" algn="ctr">
              <a:buFont typeface="Arial" panose="020B0604020202020204" pitchFamily="34" charset="0"/>
              <a:buChar char="•"/>
            </a:pPr>
            <a:r>
              <a:rPr lang="es-ES" sz="1400" b="1" dirty="0"/>
              <a:t>Otras especies </a:t>
            </a:r>
            <a:r>
              <a:rPr lang="es-ES" sz="1400" b="1" dirty="0" err="1"/>
              <a:t>Gluconobacter</a:t>
            </a:r>
            <a:r>
              <a:rPr lang="es-ES" sz="1400" b="1" dirty="0"/>
              <a:t> y Pseudomonas </a:t>
            </a:r>
            <a:r>
              <a:rPr lang="es-ES" sz="1400" dirty="0"/>
              <a:t>tienen rutas metabólicas favorecidas </a:t>
            </a:r>
            <a:r>
              <a:rPr lang="es-ES" sz="1400" dirty="0">
                <a:sym typeface="Wingdings" panose="05000000000000000000" pitchFamily="2" charset="2"/>
              </a:rPr>
              <a:t> producción industrial </a:t>
            </a:r>
            <a:r>
              <a:rPr lang="es-ES" sz="1400" b="1" dirty="0" err="1">
                <a:sym typeface="Wingdings" panose="05000000000000000000" pitchFamily="2" charset="2"/>
              </a:rPr>
              <a:t>gluconolactonas</a:t>
            </a:r>
            <a:endParaRPr lang="es-ES" sz="1400" b="1" dirty="0"/>
          </a:p>
          <a:p>
            <a:endParaRPr lang="es-ES" dirty="0"/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4DA0D55F-CA24-FD00-5B19-B0C428AFAEAD}"/>
              </a:ext>
            </a:extLst>
          </p:cNvPr>
          <p:cNvSpPr/>
          <p:nvPr/>
        </p:nvSpPr>
        <p:spPr>
          <a:xfrm>
            <a:off x="1413909" y="2088613"/>
            <a:ext cx="343035" cy="369603"/>
          </a:xfrm>
          <a:prstGeom prst="mathPlu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inus Sign 15">
            <a:extLst>
              <a:ext uri="{FF2B5EF4-FFF2-40B4-BE49-F238E27FC236}">
                <a16:creationId xmlns:a16="http://schemas.microsoft.com/office/drawing/2014/main" id="{5A0B17BB-233A-9B72-39E0-EC94619FE406}"/>
              </a:ext>
            </a:extLst>
          </p:cNvPr>
          <p:cNvSpPr/>
          <p:nvPr/>
        </p:nvSpPr>
        <p:spPr>
          <a:xfrm>
            <a:off x="1422298" y="2471105"/>
            <a:ext cx="343035" cy="352018"/>
          </a:xfrm>
          <a:prstGeom prst="mathMinus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478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C3D701-FB46-FFB9-8663-3CCBE05B0D36}"/>
              </a:ext>
            </a:extLst>
          </p:cNvPr>
          <p:cNvSpPr/>
          <p:nvPr/>
        </p:nvSpPr>
        <p:spPr>
          <a:xfrm>
            <a:off x="988291" y="2262909"/>
            <a:ext cx="692727" cy="187498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DD6F43-660C-1EB3-5799-7D761F6FCF2E}"/>
              </a:ext>
            </a:extLst>
          </p:cNvPr>
          <p:cNvSpPr/>
          <p:nvPr/>
        </p:nvSpPr>
        <p:spPr>
          <a:xfrm>
            <a:off x="10580254" y="2262909"/>
            <a:ext cx="692727" cy="187498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4654" y="1088136"/>
            <a:ext cx="9144000" cy="2340864"/>
          </a:xfrm>
        </p:spPr>
        <p:txBody>
          <a:bodyPr rtlCol="0">
            <a:normAutofit/>
          </a:bodyPr>
          <a:lstStyle/>
          <a:p>
            <a:pPr rtl="0"/>
            <a:r>
              <a:rPr lang="es-ES" sz="5400" b="1" cap="all" spc="400" dirty="0">
                <a:solidFill>
                  <a:schemeClr val="tx1"/>
                </a:solidFill>
                <a:latin typeface="+mn-lt"/>
              </a:rPr>
              <a:t>4.</a:t>
            </a:r>
            <a:r>
              <a:rPr lang="es-ES" b="1" cap="all" spc="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s-ES" sz="4800" b="1" i="1" cap="all" spc="400" dirty="0">
                <a:solidFill>
                  <a:schemeClr val="tx1"/>
                </a:solidFill>
                <a:latin typeface="+mn-lt"/>
              </a:rPr>
              <a:t>Aspergillus niger</a:t>
            </a:r>
            <a:endParaRPr lang="es-ES" i="1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698D0B-74EC-93FD-6E8A-BF373A7ACC43}"/>
              </a:ext>
            </a:extLst>
          </p:cNvPr>
          <p:cNvCxnSpPr>
            <a:cxnSpLocks/>
          </p:cNvCxnSpPr>
          <p:nvPr/>
        </p:nvCxnSpPr>
        <p:spPr>
          <a:xfrm flipH="1">
            <a:off x="1959491" y="3713703"/>
            <a:ext cx="8053431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292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168" y="734096"/>
            <a:ext cx="9589288" cy="895525"/>
          </a:xfrm>
        </p:spPr>
        <p:txBody>
          <a:bodyPr rtlCol="0">
            <a:normAutofit/>
          </a:bodyPr>
          <a:lstStyle/>
          <a:p>
            <a:pPr rtl="0"/>
            <a:r>
              <a:rPr lang="ang-Latn-001" sz="4400" i="1" dirty="0"/>
              <a:t>Aspergillus </a:t>
            </a:r>
            <a:r>
              <a:rPr lang="es-ES" sz="4400" i="1" dirty="0"/>
              <a:t>n</a:t>
            </a:r>
            <a:r>
              <a:rPr lang="ang-Latn-001" sz="4400" i="1" dirty="0"/>
              <a:t>iger</a:t>
            </a:r>
            <a:endParaRPr lang="es-ES" sz="4400" i="1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4. </a:t>
            </a:r>
            <a:r>
              <a:rPr lang="es-ES" i="1" dirty="0"/>
              <a:t>Aspergillus niger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19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285D4-DA98-008D-5625-78DA666DBA8D}"/>
              </a:ext>
            </a:extLst>
          </p:cNvPr>
          <p:cNvSpPr txBox="1"/>
          <p:nvPr/>
        </p:nvSpPr>
        <p:spPr>
          <a:xfrm>
            <a:off x="775020" y="1698871"/>
            <a:ext cx="575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4</a:t>
            </a:r>
            <a:r>
              <a:rPr lang="ang-Latn-001" sz="2800" b="1" dirty="0"/>
              <a:t>.1. Taxonom</a:t>
            </a:r>
            <a:r>
              <a:rPr lang="es-ES" sz="2800" b="1" dirty="0" err="1"/>
              <a:t>ía</a:t>
            </a:r>
            <a:r>
              <a:rPr lang="es-ES" sz="2800" b="1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750892-4EB0-5E24-4863-CCE7651B7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854" y="2457870"/>
            <a:ext cx="7063697" cy="415454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Familia Aspergillus consta de 340 especies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1600" dirty="0"/>
          </a:p>
          <a:p>
            <a:endParaRPr lang="es-ES" sz="1600" dirty="0"/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Reproducción asexual por </a:t>
            </a:r>
            <a:r>
              <a:rPr lang="es-ES" sz="1600" dirty="0" err="1"/>
              <a:t>conidiospóras</a:t>
            </a:r>
            <a:endParaRPr lang="es-ES" sz="1600" dirty="0"/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Clasificación:</a:t>
            </a:r>
          </a:p>
          <a:p>
            <a:pPr marL="800100" lvl="2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s-ES" dirty="0"/>
              <a:t>Morfología </a:t>
            </a:r>
          </a:p>
          <a:p>
            <a:pPr marL="800100" lvl="2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s-ES" dirty="0"/>
              <a:t>Color de las conidiósporas</a:t>
            </a:r>
          </a:p>
          <a:p>
            <a:pPr lvl="2" indent="0">
              <a:lnSpc>
                <a:spcPct val="100000"/>
              </a:lnSpc>
              <a:buNone/>
            </a:pPr>
            <a:r>
              <a:rPr lang="es-ES" dirty="0"/>
              <a:t>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Algunas subespecies de Aspergillus pueden liberar </a:t>
            </a:r>
            <a:r>
              <a:rPr lang="es-ES" sz="1600" b="1" dirty="0">
                <a:solidFill>
                  <a:schemeClr val="accent4"/>
                </a:solidFill>
              </a:rPr>
              <a:t>micotoxinas</a:t>
            </a:r>
            <a:r>
              <a:rPr lang="es-ES" sz="1600" dirty="0"/>
              <a:t> </a:t>
            </a:r>
            <a:r>
              <a:rPr lang="es-ES" sz="1600" dirty="0">
                <a:sym typeface="Wingdings" panose="05000000000000000000" pitchFamily="2" charset="2"/>
              </a:rPr>
              <a:t></a:t>
            </a:r>
            <a:r>
              <a:rPr lang="es-ES" sz="1600" dirty="0"/>
              <a:t> </a:t>
            </a:r>
            <a:r>
              <a:rPr lang="es-ES" sz="1600" dirty="0">
                <a:sym typeface="Wingdings" panose="05000000000000000000" pitchFamily="2" charset="2"/>
              </a:rPr>
              <a:t></a:t>
            </a:r>
            <a:r>
              <a:rPr lang="ang-Latn" sz="1600" dirty="0">
                <a:sym typeface="Wingdings" panose="05000000000000000000" pitchFamily="2" charset="2"/>
              </a:rPr>
              <a:t> </a:t>
            </a:r>
            <a:r>
              <a:rPr lang="es-ES" sz="1600" b="1" dirty="0">
                <a:solidFill>
                  <a:schemeClr val="accent2"/>
                </a:solidFill>
              </a:rPr>
              <a:t>Registro del potencial genético y fisiológico </a:t>
            </a:r>
            <a:r>
              <a:rPr lang="es-ES" sz="1600" dirty="0"/>
              <a:t>de la cepa industrial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2E52F-6741-6B6F-044C-6E0261E77907}"/>
              </a:ext>
            </a:extLst>
          </p:cNvPr>
          <p:cNvSpPr txBox="1"/>
          <p:nvPr/>
        </p:nvSpPr>
        <p:spPr>
          <a:xfrm>
            <a:off x="1789122" y="3104445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dirty="0"/>
              <a:t>2 grandes secciones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84992-C2B5-EBC0-F5C3-FE966FC02236}"/>
              </a:ext>
            </a:extLst>
          </p:cNvPr>
          <p:cNvSpPr txBox="1"/>
          <p:nvPr/>
        </p:nvSpPr>
        <p:spPr>
          <a:xfrm>
            <a:off x="4131874" y="2864296"/>
            <a:ext cx="3462757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dirty="0"/>
              <a:t>Aspergillus </a:t>
            </a:r>
            <a:r>
              <a:rPr lang="es-ES" sz="1400" dirty="0" err="1"/>
              <a:t>Nigri</a:t>
            </a:r>
            <a:r>
              <a:rPr lang="es-ES" sz="1400" dirty="0"/>
              <a:t> </a:t>
            </a:r>
            <a:r>
              <a:rPr lang="es-ES" sz="1400" dirty="0">
                <a:sym typeface="Wingdings" panose="05000000000000000000" pitchFamily="2" charset="2"/>
              </a:rPr>
              <a:t> </a:t>
            </a:r>
            <a:r>
              <a:rPr lang="es-ES" sz="1400" i="1" dirty="0">
                <a:sym typeface="Wingdings" panose="05000000000000000000" pitchFamily="2" charset="2"/>
              </a:rPr>
              <a:t>A. Niger</a:t>
            </a:r>
            <a:endParaRPr lang="es-ES" sz="1400" i="1" dirty="0"/>
          </a:p>
          <a:p>
            <a:pPr>
              <a:lnSpc>
                <a:spcPct val="150000"/>
              </a:lnSpc>
            </a:pPr>
            <a:r>
              <a:rPr lang="es-ES" sz="1400" dirty="0"/>
              <a:t>Aspergillus </a:t>
            </a:r>
            <a:r>
              <a:rPr lang="es-ES" sz="1400" dirty="0" err="1"/>
              <a:t>Flavi</a:t>
            </a:r>
            <a:endParaRPr lang="es-E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652A81-C9FE-B5D3-2257-74A882FC6B5A}"/>
              </a:ext>
            </a:extLst>
          </p:cNvPr>
          <p:cNvSpPr/>
          <p:nvPr/>
        </p:nvSpPr>
        <p:spPr>
          <a:xfrm>
            <a:off x="10956022" y="1694960"/>
            <a:ext cx="587229" cy="578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21AB31-8A28-67F6-9BCE-5E3D53BB4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87" t="45627" r="29796"/>
          <a:stretch/>
        </p:blipFill>
        <p:spPr>
          <a:xfrm>
            <a:off x="8810032" y="1234801"/>
            <a:ext cx="2347170" cy="4477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7138F0-572B-51B0-EFE6-25467D5EBAF4}"/>
              </a:ext>
            </a:extLst>
          </p:cNvPr>
          <p:cNvSpPr txBox="1"/>
          <p:nvPr/>
        </p:nvSpPr>
        <p:spPr>
          <a:xfrm>
            <a:off x="4275147" y="4619670"/>
            <a:ext cx="276161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600" dirty="0"/>
              <a:t>Células de </a:t>
            </a:r>
            <a:r>
              <a:rPr lang="es-ES" sz="1600" dirty="0" err="1"/>
              <a:t>Hulle</a:t>
            </a:r>
            <a:r>
              <a:rPr lang="es-ES" sz="1600" dirty="0"/>
              <a:t> </a:t>
            </a:r>
          </a:p>
          <a:p>
            <a:pPr marL="8001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600" dirty="0" err="1"/>
              <a:t>Sclerotia</a:t>
            </a:r>
            <a:r>
              <a:rPr lang="es-ES" sz="1600" dirty="0"/>
              <a:t> </a:t>
            </a:r>
          </a:p>
          <a:p>
            <a:endParaRPr lang="es-ES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1C3DD1A-AB32-BCBE-EFBF-D3AB2EFFA92E}"/>
              </a:ext>
            </a:extLst>
          </p:cNvPr>
          <p:cNvSpPr/>
          <p:nvPr/>
        </p:nvSpPr>
        <p:spPr>
          <a:xfrm>
            <a:off x="3942894" y="2956575"/>
            <a:ext cx="188980" cy="635466"/>
          </a:xfrm>
          <a:prstGeom prst="leftBrac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589B31-B538-5327-CB55-4A983E27697D}"/>
              </a:ext>
            </a:extLst>
          </p:cNvPr>
          <p:cNvSpPr txBox="1"/>
          <p:nvPr/>
        </p:nvSpPr>
        <p:spPr>
          <a:xfrm>
            <a:off x="8853153" y="5772983"/>
            <a:ext cx="24898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 err="1"/>
              <a:t>Fig</a:t>
            </a:r>
            <a:r>
              <a:rPr lang="es-ES" sz="1200" b="1" dirty="0"/>
              <a:t> 5.</a:t>
            </a:r>
            <a:r>
              <a:rPr lang="es-ES" sz="1200" dirty="0"/>
              <a:t> Morfología de estructuras reproductoras de </a:t>
            </a:r>
            <a:r>
              <a:rPr lang="es-ES" sz="1200" i="1" dirty="0"/>
              <a:t>A. Niger </a:t>
            </a:r>
            <a:r>
              <a:rPr lang="es-ES" sz="1200" dirty="0"/>
              <a:t>[6].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A14B78-CEDE-ED9F-D43B-569FA2960C4F}"/>
              </a:ext>
            </a:extLst>
          </p:cNvPr>
          <p:cNvSpPr/>
          <p:nvPr/>
        </p:nvSpPr>
        <p:spPr>
          <a:xfrm>
            <a:off x="8682606" y="5184396"/>
            <a:ext cx="520117" cy="452878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884CB-483A-DFF0-E40F-3720CB2FA052}"/>
              </a:ext>
            </a:extLst>
          </p:cNvPr>
          <p:cNvSpPr/>
          <p:nvPr/>
        </p:nvSpPr>
        <p:spPr>
          <a:xfrm>
            <a:off x="10989577" y="4767331"/>
            <a:ext cx="520117" cy="452878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56190F-A4BE-A739-AF1E-2E794BE37F34}"/>
              </a:ext>
            </a:extLst>
          </p:cNvPr>
          <p:cNvSpPr/>
          <p:nvPr/>
        </p:nvSpPr>
        <p:spPr>
          <a:xfrm>
            <a:off x="10897143" y="2339656"/>
            <a:ext cx="520117" cy="452878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07741-3D97-B218-7DE5-BD73E98ABA8D}"/>
              </a:ext>
            </a:extLst>
          </p:cNvPr>
          <p:cNvSpPr/>
          <p:nvPr/>
        </p:nvSpPr>
        <p:spPr>
          <a:xfrm rot="3301376">
            <a:off x="10839079" y="2076934"/>
            <a:ext cx="520117" cy="452878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970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043" y="1034267"/>
            <a:ext cx="2884882" cy="902158"/>
          </a:xfrm>
        </p:spPr>
        <p:txBody>
          <a:bodyPr rtlCol="0" anchor="b">
            <a:normAutofit/>
          </a:bodyPr>
          <a:lstStyle/>
          <a:p>
            <a:pPr rtl="0"/>
            <a:r>
              <a:rPr lang="es-ES" b="1" cap="all" spc="400" dirty="0"/>
              <a:t>Índice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043" y="2072495"/>
            <a:ext cx="4163042" cy="4484776"/>
          </a:xfrm>
        </p:spPr>
        <p:txBody>
          <a:bodyPr rtlCol="0">
            <a:noAutofit/>
          </a:bodyPr>
          <a:lstStyle/>
          <a:p>
            <a:pPr rtl="0">
              <a:lnSpc>
                <a:spcPct val="150000"/>
              </a:lnSpc>
            </a:pPr>
            <a:r>
              <a:rPr lang="es-ES" sz="1800" b="1" dirty="0"/>
              <a:t>1.  Objeto y justificación de la tesis</a:t>
            </a:r>
          </a:p>
          <a:p>
            <a:pPr rtl="0">
              <a:lnSpc>
                <a:spcPct val="200000"/>
              </a:lnSpc>
            </a:pPr>
            <a:r>
              <a:rPr lang="es-ES" sz="1800" b="1" dirty="0"/>
              <a:t>2.  Introducción</a:t>
            </a:r>
          </a:p>
          <a:p>
            <a:pPr lvl="1" indent="0">
              <a:lnSpc>
                <a:spcPct val="160000"/>
              </a:lnSpc>
              <a:buNone/>
            </a:pPr>
            <a:r>
              <a:rPr lang="es-ES" dirty="0"/>
              <a:t>2.1.  Ácidos orgánicos</a:t>
            </a:r>
          </a:p>
          <a:p>
            <a:pPr lvl="1" indent="0">
              <a:lnSpc>
                <a:spcPct val="160000"/>
              </a:lnSpc>
              <a:buNone/>
            </a:pPr>
            <a:r>
              <a:rPr lang="es-ES" dirty="0"/>
              <a:t>2.2.  Propiedades</a:t>
            </a:r>
          </a:p>
          <a:p>
            <a:pPr lvl="1" indent="0">
              <a:lnSpc>
                <a:spcPct val="160000"/>
              </a:lnSpc>
              <a:buNone/>
            </a:pPr>
            <a:r>
              <a:rPr lang="es-ES" dirty="0"/>
              <a:t>2.3.  Aplicaciones</a:t>
            </a:r>
            <a:endParaRPr lang="es-ES" b="1" dirty="0"/>
          </a:p>
          <a:p>
            <a:pPr>
              <a:lnSpc>
                <a:spcPct val="200000"/>
              </a:lnSpc>
            </a:pPr>
            <a:r>
              <a:rPr lang="es-ES" sz="1800" b="1" dirty="0"/>
              <a:t>3.  Microorganismos productores</a:t>
            </a:r>
          </a:p>
          <a:p>
            <a:pPr lvl="1" indent="0">
              <a:lnSpc>
                <a:spcPct val="160000"/>
              </a:lnSpc>
              <a:buNone/>
            </a:pPr>
            <a:r>
              <a:rPr lang="es-ES" dirty="0"/>
              <a:t>3.1.  Hongos</a:t>
            </a:r>
          </a:p>
          <a:p>
            <a:pPr lvl="1" indent="0">
              <a:lnSpc>
                <a:spcPct val="160000"/>
              </a:lnSpc>
              <a:buNone/>
            </a:pPr>
            <a:r>
              <a:rPr lang="es-ES" dirty="0"/>
              <a:t>3.2.  Bacterias</a:t>
            </a:r>
          </a:p>
          <a:p>
            <a:pPr lvl="1" indent="0">
              <a:lnSpc>
                <a:spcPct val="160000"/>
              </a:lnSpc>
              <a:buNone/>
            </a:pPr>
            <a:endParaRPr lang="es-ES" sz="160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 anchor="ctr">
            <a:normAutofit fontScale="85000" lnSpcReduction="10000"/>
          </a:bodyPr>
          <a:lstStyle/>
          <a:p>
            <a:pPr rtl="0">
              <a:spcAft>
                <a:spcPts val="600"/>
              </a:spcAft>
            </a:pPr>
            <a:r>
              <a:rPr lang="es-ES" sz="1600" cap="none" dirty="0">
                <a:latin typeface="+mj-lt"/>
              </a:rPr>
              <a:t>Producción industrial de ácido glucónico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smtClean="0"/>
              <a:pPr rtl="0">
                <a:spcAft>
                  <a:spcPts val="600"/>
                </a:spcAft>
              </a:pPr>
              <a:t>2</a:t>
            </a:fld>
            <a:endParaRPr lang="es-E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A0096B-6B7A-A7EA-744D-349955BEECEE}"/>
              </a:ext>
            </a:extLst>
          </p:cNvPr>
          <p:cNvSpPr txBox="1"/>
          <p:nvPr/>
        </p:nvSpPr>
        <p:spPr>
          <a:xfrm>
            <a:off x="6548927" y="2072495"/>
            <a:ext cx="5289490" cy="4351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60000"/>
              </a:lnSpc>
            </a:pPr>
            <a:r>
              <a:rPr lang="es-ES" b="1" dirty="0"/>
              <a:t>4.  </a:t>
            </a:r>
            <a:r>
              <a:rPr lang="es-ES" b="1" i="1" dirty="0"/>
              <a:t>Aspergillus Niger</a:t>
            </a:r>
          </a:p>
          <a:p>
            <a:pPr marL="228600" lvl="2" indent="0">
              <a:lnSpc>
                <a:spcPct val="160000"/>
              </a:lnSpc>
              <a:buNone/>
            </a:pPr>
            <a:r>
              <a:rPr lang="es-ES" dirty="0"/>
              <a:t>4.1.  Taxonomía </a:t>
            </a:r>
          </a:p>
          <a:p>
            <a:pPr marL="228600" lvl="2" indent="0">
              <a:lnSpc>
                <a:spcPct val="160000"/>
              </a:lnSpc>
              <a:buNone/>
            </a:pPr>
            <a:r>
              <a:rPr lang="es-ES" dirty="0"/>
              <a:t>4.2.  Glucosa oxidasa</a:t>
            </a:r>
          </a:p>
          <a:p>
            <a:pPr marL="0" lvl="1" indent="-228600">
              <a:lnSpc>
                <a:spcPct val="250000"/>
              </a:lnSpc>
            </a:pPr>
            <a:r>
              <a:rPr lang="es-ES" b="1" dirty="0"/>
              <a:t>5.  Producción de ácido glucónico</a:t>
            </a:r>
          </a:p>
          <a:p>
            <a:pPr marL="228600" lvl="1">
              <a:lnSpc>
                <a:spcPct val="150000"/>
              </a:lnSpc>
            </a:pPr>
            <a:r>
              <a:rPr lang="es-ES" dirty="0"/>
              <a:t>5.1.  Qué producir y cómo</a:t>
            </a:r>
          </a:p>
          <a:p>
            <a:pPr marL="228600" lvl="1">
              <a:lnSpc>
                <a:spcPct val="150000"/>
              </a:lnSpc>
            </a:pPr>
            <a:r>
              <a:rPr lang="es-ES" dirty="0"/>
              <a:t>5.2.  Tratamientos previos (</a:t>
            </a:r>
            <a:r>
              <a:rPr lang="es-ES" dirty="0" err="1"/>
              <a:t>Upstream</a:t>
            </a:r>
            <a:r>
              <a:rPr lang="es-ES" dirty="0"/>
              <a:t>) </a:t>
            </a:r>
          </a:p>
          <a:p>
            <a:pPr marL="228600" lvl="1">
              <a:lnSpc>
                <a:spcPct val="150000"/>
              </a:lnSpc>
            </a:pPr>
            <a:r>
              <a:rPr lang="es-ES" dirty="0"/>
              <a:t>5.3.  Fermentación</a:t>
            </a:r>
          </a:p>
          <a:p>
            <a:pPr marL="228600" lvl="1">
              <a:lnSpc>
                <a:spcPct val="150000"/>
              </a:lnSpc>
            </a:pPr>
            <a:r>
              <a:rPr lang="es-ES" dirty="0"/>
              <a:t>5.4.  Separación y Purificación (Downstream)</a:t>
            </a:r>
          </a:p>
          <a:p>
            <a:pPr marL="114300" indent="-342900">
              <a:lnSpc>
                <a:spcPct val="250000"/>
              </a:lnSpc>
              <a:buAutoNum type="arabicPeriod" startAt="6"/>
            </a:pPr>
            <a:r>
              <a:rPr lang="es-ES" b="1" dirty="0"/>
              <a:t>Conclusión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32B33F-946D-8DC1-226C-D19D4BBA59BA}"/>
              </a:ext>
            </a:extLst>
          </p:cNvPr>
          <p:cNvSpPr/>
          <p:nvPr/>
        </p:nvSpPr>
        <p:spPr>
          <a:xfrm>
            <a:off x="10956022" y="1694960"/>
            <a:ext cx="587229" cy="578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D6088-C7DE-E8C6-CB34-10960192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>
                <a:solidFill>
                  <a:schemeClr val="accent2"/>
                </a:solidFill>
              </a:rPr>
              <a:pPr rtl="0"/>
              <a:t>20</a:t>
            </a:fld>
            <a:endParaRPr lang="es-ES" noProof="0" dirty="0">
              <a:solidFill>
                <a:schemeClr val="accent2"/>
              </a:solidFill>
            </a:endParaRPr>
          </a:p>
        </p:txBody>
      </p:sp>
      <p:pic>
        <p:nvPicPr>
          <p:cNvPr id="9" name="Picture 8" descr="A picture containing text, circle, screenshot, clock&#10;&#10;Description automatically generated">
            <a:extLst>
              <a:ext uri="{FF2B5EF4-FFF2-40B4-BE49-F238E27FC236}">
                <a16:creationId xmlns:a16="http://schemas.microsoft.com/office/drawing/2014/main" id="{6E2DFF18-7D70-7699-75A8-AB31E46B5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05"/>
          <a:stretch/>
        </p:blipFill>
        <p:spPr>
          <a:xfrm>
            <a:off x="2813532" y="819970"/>
            <a:ext cx="5974986" cy="5536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64B382-2CF0-762F-3805-2D56C139E743}"/>
              </a:ext>
            </a:extLst>
          </p:cNvPr>
          <p:cNvSpPr txBox="1"/>
          <p:nvPr/>
        </p:nvSpPr>
        <p:spPr>
          <a:xfrm>
            <a:off x="838199" y="518681"/>
            <a:ext cx="575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4</a:t>
            </a:r>
            <a:r>
              <a:rPr lang="ang-Latn-001" sz="2800" b="1" dirty="0"/>
              <a:t>.1. Taxonom</a:t>
            </a:r>
            <a:r>
              <a:rPr lang="es-ES" sz="2800" b="1" dirty="0" err="1"/>
              <a:t>ía</a:t>
            </a:r>
            <a:r>
              <a:rPr lang="es-ES" sz="2800" b="1" dirty="0"/>
              <a:t> 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D6415DDF-9EFD-4A4E-5E08-0EB27C2CDAC8}"/>
              </a:ext>
            </a:extLst>
          </p:cNvPr>
          <p:cNvSpPr txBox="1"/>
          <p:nvPr/>
        </p:nvSpPr>
        <p:spPr>
          <a:xfrm>
            <a:off x="8541390" y="4148905"/>
            <a:ext cx="2881620" cy="82334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600"/>
              </a:spcAft>
            </a:pPr>
            <a:r>
              <a:rPr lang="es-ES" sz="14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</a:t>
            </a:r>
            <a:r>
              <a:rPr lang="es-ES" sz="1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6</a:t>
            </a:r>
            <a:r>
              <a:rPr lang="es-E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Taxonomía, filogenia y aplicaciones clave de especies relevantes de </a:t>
            </a:r>
            <a:r>
              <a:rPr lang="es-ES" sz="14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Aspergillus</a:t>
            </a:r>
            <a:r>
              <a:rPr lang="es-E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[</a:t>
            </a:r>
            <a:r>
              <a:rPr lang="es-ES" sz="1400" dirty="0"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s-E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].</a:t>
            </a:r>
            <a:endParaRPr lang="es-E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picture containing text, circle, screenshot, clock&#10;&#10;Description automatically generated">
            <a:extLst>
              <a:ext uri="{FF2B5EF4-FFF2-40B4-BE49-F238E27FC236}">
                <a16:creationId xmlns:a16="http://schemas.microsoft.com/office/drawing/2014/main" id="{A550D4BD-FDF1-70A7-D4E8-D9B34552A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32" t="84569" r="241" b="707"/>
          <a:stretch/>
        </p:blipFill>
        <p:spPr>
          <a:xfrm>
            <a:off x="8520070" y="2471542"/>
            <a:ext cx="3222770" cy="111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43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4. </a:t>
            </a:r>
            <a:r>
              <a:rPr lang="es-ES" i="1" dirty="0"/>
              <a:t>Aspergillus niger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21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285D4-DA98-008D-5625-78DA666DBA8D}"/>
              </a:ext>
            </a:extLst>
          </p:cNvPr>
          <p:cNvSpPr txBox="1"/>
          <p:nvPr/>
        </p:nvSpPr>
        <p:spPr>
          <a:xfrm>
            <a:off x="717657" y="1241159"/>
            <a:ext cx="575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4</a:t>
            </a:r>
            <a:r>
              <a:rPr lang="ang-Latn-001" sz="2800" b="1" dirty="0"/>
              <a:t>.</a:t>
            </a:r>
            <a:r>
              <a:rPr lang="es-ES" sz="2800" b="1" dirty="0"/>
              <a:t>2</a:t>
            </a:r>
            <a:r>
              <a:rPr lang="ang-Latn-001" sz="2800" b="1" dirty="0"/>
              <a:t>. </a:t>
            </a:r>
            <a:r>
              <a:rPr lang="es-ES" sz="2800" b="1" dirty="0"/>
              <a:t>Glucosa Oxidasa (GOD)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750892-4EB0-5E24-4863-CCE7651B7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7147"/>
            <a:ext cx="7017258" cy="4568493"/>
          </a:xfrm>
        </p:spPr>
        <p:txBody>
          <a:bodyPr>
            <a:noAutofit/>
          </a:bodyPr>
          <a:lstStyle/>
          <a:p>
            <a:pPr marL="288000" indent="-28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/>
              <a:t>Proteína globular oxidorreductasa </a:t>
            </a:r>
          </a:p>
          <a:p>
            <a:pPr marL="288000" indent="-28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/>
              <a:t>2 dominios principales: </a:t>
            </a:r>
          </a:p>
          <a:p>
            <a:pPr marL="800100" lvl="2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s-ES" sz="1800" dirty="0"/>
              <a:t>Dominio FAD-</a:t>
            </a:r>
            <a:r>
              <a:rPr lang="es-ES" sz="1800" dirty="0" err="1"/>
              <a:t>binding</a:t>
            </a:r>
            <a:r>
              <a:rPr lang="es-ES" sz="1800" dirty="0"/>
              <a:t> </a:t>
            </a:r>
            <a:endParaRPr lang="es-ES" sz="1800" b="1" dirty="0">
              <a:solidFill>
                <a:srgbClr val="FF0000"/>
              </a:solidFill>
            </a:endParaRPr>
          </a:p>
          <a:p>
            <a:pPr marL="800100" lvl="2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s-ES" sz="1800" dirty="0"/>
              <a:t>Dominio de enlace a sustrato </a:t>
            </a:r>
            <a:endParaRPr lang="es-ES" sz="1800" b="1" dirty="0">
              <a:solidFill>
                <a:srgbClr val="FFCC00"/>
              </a:solidFill>
              <a:highlight>
                <a:srgbClr val="000000"/>
              </a:highlight>
            </a:endParaRPr>
          </a:p>
          <a:p>
            <a:pPr lvl="2" indent="0">
              <a:lnSpc>
                <a:spcPct val="100000"/>
              </a:lnSpc>
              <a:buNone/>
            </a:pPr>
            <a:endParaRPr lang="es-ES" sz="1800" dirty="0"/>
          </a:p>
          <a:p>
            <a:pPr marL="216000" indent="-216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800" dirty="0"/>
              <a:t>Alta actividad, especificidad y estabilidad </a:t>
            </a:r>
          </a:p>
          <a:p>
            <a:pPr marL="800100" lvl="2" indent="-342900">
              <a:lnSpc>
                <a:spcPct val="150000"/>
              </a:lnSpc>
            </a:pPr>
            <a:r>
              <a:rPr lang="es-ES" dirty="0"/>
              <a:t>GOD baja tasa de reacción con otros azúcares</a:t>
            </a:r>
          </a:p>
          <a:p>
            <a:pPr marL="1028700" lvl="3" indent="-342900">
              <a:lnSpc>
                <a:spcPct val="100000"/>
              </a:lnSpc>
            </a:pPr>
            <a:r>
              <a:rPr lang="es-ES" sz="1600" dirty="0"/>
              <a:t>      Ácido glucónico muy puro sin productos 2</a:t>
            </a:r>
            <a:r>
              <a:rPr lang="es-ES" sz="1200" dirty="0"/>
              <a:t>arios</a:t>
            </a:r>
          </a:p>
          <a:p>
            <a:pPr lvl="3" indent="0">
              <a:lnSpc>
                <a:spcPct val="100000"/>
              </a:lnSpc>
              <a:buNone/>
            </a:pPr>
            <a:endParaRPr lang="es-ES" sz="1800" dirty="0"/>
          </a:p>
          <a:p>
            <a:pPr marL="288000" indent="-288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800" dirty="0"/>
              <a:t>Natural en A. niger, más accesible y económica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EB9686-17F4-377A-1FF6-BB055CF5D520}"/>
              </a:ext>
            </a:extLst>
          </p:cNvPr>
          <p:cNvSpPr txBox="1"/>
          <p:nvPr/>
        </p:nvSpPr>
        <p:spPr>
          <a:xfrm>
            <a:off x="7855458" y="5742967"/>
            <a:ext cx="3873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err="1"/>
              <a:t>Fig</a:t>
            </a:r>
            <a:r>
              <a:rPr lang="es-ES" sz="1200" b="1" dirty="0"/>
              <a:t> 7</a:t>
            </a:r>
            <a:r>
              <a:rPr lang="es-ES" sz="1200" dirty="0"/>
              <a:t>. Morfología y partes importantes de GOD [8].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2E1318-1B44-1572-57B1-055AB15518FA}"/>
              </a:ext>
            </a:extLst>
          </p:cNvPr>
          <p:cNvSpPr/>
          <p:nvPr/>
        </p:nvSpPr>
        <p:spPr>
          <a:xfrm>
            <a:off x="10956022" y="1694960"/>
            <a:ext cx="587229" cy="578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99A2958F-C43F-B892-4DE4-B96740990329}"/>
              </a:ext>
            </a:extLst>
          </p:cNvPr>
          <p:cNvSpPr/>
          <p:nvPr/>
        </p:nvSpPr>
        <p:spPr>
          <a:xfrm>
            <a:off x="5726695" y="4229525"/>
            <a:ext cx="488664" cy="153876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Graphic 11" descr="Factory">
            <a:extLst>
              <a:ext uri="{FF2B5EF4-FFF2-40B4-BE49-F238E27FC236}">
                <a16:creationId xmlns:a16="http://schemas.microsoft.com/office/drawing/2014/main" id="{C9725B9F-6D35-4036-F087-C6CCB5F8C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9032" y="3931748"/>
            <a:ext cx="595553" cy="595553"/>
          </a:xfrm>
          <a:prstGeom prst="rect">
            <a:avLst/>
          </a:prstGeom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665F8A47-772D-3BA2-7C88-78A0D2058115}"/>
              </a:ext>
            </a:extLst>
          </p:cNvPr>
          <p:cNvSpPr/>
          <p:nvPr/>
        </p:nvSpPr>
        <p:spPr>
          <a:xfrm rot="16200000">
            <a:off x="6664233" y="4129623"/>
            <a:ext cx="421976" cy="199801"/>
          </a:xfrm>
          <a:prstGeom prst="strip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91650681-5EC1-706C-C0BB-94DC2ABD8ACA}"/>
              </a:ext>
            </a:extLst>
          </p:cNvPr>
          <p:cNvSpPr/>
          <p:nvPr/>
        </p:nvSpPr>
        <p:spPr>
          <a:xfrm rot="5400000">
            <a:off x="1212667" y="4395771"/>
            <a:ext cx="399396" cy="451897"/>
          </a:xfrm>
          <a:prstGeom prst="bentUpArrow">
            <a:avLst>
              <a:gd name="adj1" fmla="val 25000"/>
              <a:gd name="adj2" fmla="val 25972"/>
              <a:gd name="adj3" fmla="val 25000"/>
            </a:avLst>
          </a:prstGeom>
          <a:solidFill>
            <a:schemeClr val="bg2">
              <a:lumMod val="7500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BB85D26E-2C50-DC94-47BD-E99C420A9739}"/>
              </a:ext>
            </a:extLst>
          </p:cNvPr>
          <p:cNvSpPr/>
          <p:nvPr/>
        </p:nvSpPr>
        <p:spPr>
          <a:xfrm rot="5400000">
            <a:off x="1788417" y="4795168"/>
            <a:ext cx="399396" cy="451897"/>
          </a:xfrm>
          <a:prstGeom prst="bentUpArrow">
            <a:avLst>
              <a:gd name="adj1" fmla="val 25000"/>
              <a:gd name="adj2" fmla="val 25972"/>
              <a:gd name="adj3" fmla="val 25000"/>
            </a:avLst>
          </a:prstGeom>
          <a:solidFill>
            <a:schemeClr val="bg2">
              <a:lumMod val="7500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FA6032-D406-577C-9009-97AC7BFAEEFC}"/>
              </a:ext>
            </a:extLst>
          </p:cNvPr>
          <p:cNvSpPr/>
          <p:nvPr/>
        </p:nvSpPr>
        <p:spPr>
          <a:xfrm>
            <a:off x="1598919" y="4931883"/>
            <a:ext cx="86868" cy="26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C65BCFD-1B3D-FC3C-41E2-552FEA56D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66" y="2157332"/>
            <a:ext cx="4331269" cy="34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351C6D4A-EC61-73EE-0501-7F14021B7817}"/>
              </a:ext>
            </a:extLst>
          </p:cNvPr>
          <p:cNvSpPr/>
          <p:nvPr/>
        </p:nvSpPr>
        <p:spPr>
          <a:xfrm>
            <a:off x="4959927" y="3429000"/>
            <a:ext cx="258768" cy="221672"/>
          </a:xfrm>
          <a:prstGeom prst="star5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5AD971CB-65B5-21B0-4CFA-64504B08882F}"/>
              </a:ext>
            </a:extLst>
          </p:cNvPr>
          <p:cNvSpPr/>
          <p:nvPr/>
        </p:nvSpPr>
        <p:spPr>
          <a:xfrm>
            <a:off x="8800455" y="3595252"/>
            <a:ext cx="258768" cy="221672"/>
          </a:xfrm>
          <a:prstGeom prst="star5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0939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750892-4EB0-5E24-4863-CCE7651B7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38" y="1712359"/>
            <a:ext cx="10578113" cy="1409829"/>
          </a:xfrm>
        </p:spPr>
        <p:txBody>
          <a:bodyPr>
            <a:normAutofit/>
          </a:bodyPr>
          <a:lstStyle/>
          <a:p>
            <a:r>
              <a:rPr lang="es-ES" sz="1800" dirty="0"/>
              <a:t>Durante la biotransformación: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1800" dirty="0"/>
              <a:t>GOD se </a:t>
            </a:r>
            <a:r>
              <a:rPr lang="es-ES" sz="1800" dirty="0" err="1"/>
              <a:t>auto-reduce</a:t>
            </a:r>
            <a:r>
              <a:rPr lang="es-ES" sz="1800" dirty="0"/>
              <a:t> retirando 2H+ de la glucosa 	 </a:t>
            </a:r>
            <a:r>
              <a:rPr lang="es-ES" sz="1800" dirty="0">
                <a:sym typeface="Wingdings" panose="05000000000000000000" pitchFamily="2" charset="2"/>
              </a:rPr>
              <a:t>aldehído C1</a:t>
            </a:r>
            <a:r>
              <a:rPr lang="es-ES" sz="18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1800" dirty="0"/>
              <a:t>Forma reducida de GOD oxidada por O2 </a:t>
            </a:r>
            <a:r>
              <a:rPr lang="es-ES" sz="1800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es-ES" sz="1800" dirty="0">
                <a:sym typeface="Wingdings" panose="05000000000000000000" pitchFamily="2" charset="2"/>
              </a:rPr>
              <a:t> H2O2</a:t>
            </a:r>
            <a:r>
              <a:rPr lang="es-ES" sz="1800" dirty="0"/>
              <a:t> 	  H2O + O2</a:t>
            </a:r>
          </a:p>
          <a:p>
            <a:endParaRPr lang="es-ES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4. </a:t>
            </a:r>
            <a:r>
              <a:rPr lang="es-ES" i="1" dirty="0"/>
              <a:t>Aspergillus niger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4082" y="6329779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22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285D4-DA98-008D-5625-78DA666DBA8D}"/>
              </a:ext>
            </a:extLst>
          </p:cNvPr>
          <p:cNvSpPr txBox="1"/>
          <p:nvPr/>
        </p:nvSpPr>
        <p:spPr>
          <a:xfrm>
            <a:off x="631839" y="986917"/>
            <a:ext cx="575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4</a:t>
            </a:r>
            <a:r>
              <a:rPr lang="ang-Latn-001" sz="2800" b="1" dirty="0"/>
              <a:t>.</a:t>
            </a:r>
            <a:r>
              <a:rPr lang="es-ES" sz="2800" b="1" dirty="0"/>
              <a:t>2</a:t>
            </a:r>
            <a:r>
              <a:rPr lang="ang-Latn-001" sz="2800" b="1" dirty="0"/>
              <a:t>. </a:t>
            </a:r>
            <a:r>
              <a:rPr lang="es-ES" sz="2800" b="1" dirty="0"/>
              <a:t>Glucosa Oxidasa (GOD)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4AAF10-189C-44D2-E587-4E926C95C36D}"/>
              </a:ext>
            </a:extLst>
          </p:cNvPr>
          <p:cNvSpPr/>
          <p:nvPr/>
        </p:nvSpPr>
        <p:spPr>
          <a:xfrm>
            <a:off x="10956022" y="1694960"/>
            <a:ext cx="587229" cy="578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3F726-108D-4515-8DB6-EEE143DA5DBD}"/>
              </a:ext>
            </a:extLst>
          </p:cNvPr>
          <p:cNvSpPr txBox="1"/>
          <p:nvPr/>
        </p:nvSpPr>
        <p:spPr>
          <a:xfrm>
            <a:off x="6332858" y="3682286"/>
            <a:ext cx="5210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En realidad, se genera un producto intermedio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E93DEC-313C-B823-C0A2-7D96BAB604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63790" b="46923"/>
          <a:stretch/>
        </p:blipFill>
        <p:spPr>
          <a:xfrm>
            <a:off x="1663655" y="3157807"/>
            <a:ext cx="2147641" cy="1625005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BF505540-C5B8-7947-5D0D-6662E8454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815543" y="1998975"/>
            <a:ext cx="646551" cy="646551"/>
          </a:xfrm>
          <a:prstGeom prst="rect">
            <a:avLst/>
          </a:prstGeom>
        </p:spPr>
      </p:pic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id="{BD2F3C11-3A57-7304-4A36-C83BF88E6FA8}"/>
              </a:ext>
            </a:extLst>
          </p:cNvPr>
          <p:cNvSpPr/>
          <p:nvPr/>
        </p:nvSpPr>
        <p:spPr>
          <a:xfrm>
            <a:off x="6953856" y="2679610"/>
            <a:ext cx="488664" cy="153876"/>
          </a:xfrm>
          <a:prstGeom prst="stripedRightArrow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E817EE-E369-15BA-B430-906BB91D7BD7}"/>
              </a:ext>
            </a:extLst>
          </p:cNvPr>
          <p:cNvSpPr txBox="1"/>
          <p:nvPr/>
        </p:nvSpPr>
        <p:spPr>
          <a:xfrm>
            <a:off x="6784069" y="2804986"/>
            <a:ext cx="1076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gradFill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path path="circle">
                    <a:fillToRect l="100000" t="100000"/>
                  </a:path>
                </a:gradFill>
              </a:rPr>
              <a:t>catalasa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DA2F16-431D-25F9-9D08-C0A900BD4C64}"/>
              </a:ext>
            </a:extLst>
          </p:cNvPr>
          <p:cNvSpPr txBox="1"/>
          <p:nvPr/>
        </p:nvSpPr>
        <p:spPr>
          <a:xfrm>
            <a:off x="7509420" y="4096433"/>
            <a:ext cx="219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accent4"/>
                </a:solidFill>
              </a:rPr>
              <a:t>Glucono</a:t>
            </a:r>
            <a:r>
              <a:rPr lang="es-ES" b="1" dirty="0">
                <a:solidFill>
                  <a:schemeClr val="accent4"/>
                </a:solidFill>
              </a:rPr>
              <a:t>-d-lactona</a:t>
            </a:r>
            <a:endParaRPr lang="es-ES" dirty="0">
              <a:solidFill>
                <a:schemeClr val="accent4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29FA58-BC6C-FCE9-E890-223BE63EBDA7}"/>
              </a:ext>
            </a:extLst>
          </p:cNvPr>
          <p:cNvSpPr txBox="1"/>
          <p:nvPr/>
        </p:nvSpPr>
        <p:spPr>
          <a:xfrm>
            <a:off x="7652294" y="5128752"/>
            <a:ext cx="23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2"/>
                </a:solidFill>
              </a:rPr>
              <a:t>Ácido glucónico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7C0B03-6FD3-323F-ABA2-7902AC39FFF0}"/>
              </a:ext>
            </a:extLst>
          </p:cNvPr>
          <p:cNvSpPr txBox="1"/>
          <p:nvPr/>
        </p:nvSpPr>
        <p:spPr>
          <a:xfrm>
            <a:off x="6973606" y="5679477"/>
            <a:ext cx="3217849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600" dirty="0"/>
              <a:t>Equilibrio dependiente de la hidratación y la deshidratación</a:t>
            </a:r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F516C5B2-5D3C-2AA0-24A7-38F9A08676AB}"/>
              </a:ext>
            </a:extLst>
          </p:cNvPr>
          <p:cNvSpPr/>
          <p:nvPr/>
        </p:nvSpPr>
        <p:spPr>
          <a:xfrm rot="5400000">
            <a:off x="8201427" y="4665650"/>
            <a:ext cx="667645" cy="339113"/>
          </a:xfrm>
          <a:prstGeom prst="stripedRightArrow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0D9789-07FD-094F-D7A8-C4779AEB82A1}"/>
              </a:ext>
            </a:extLst>
          </p:cNvPr>
          <p:cNvSpPr txBox="1"/>
          <p:nvPr/>
        </p:nvSpPr>
        <p:spPr>
          <a:xfrm>
            <a:off x="8651599" y="4602890"/>
            <a:ext cx="76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H2O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EEB356-7254-30DA-F29E-DF7A3468366E}"/>
              </a:ext>
            </a:extLst>
          </p:cNvPr>
          <p:cNvCxnSpPr>
            <a:cxnSpLocks/>
          </p:cNvCxnSpPr>
          <p:nvPr/>
        </p:nvCxnSpPr>
        <p:spPr>
          <a:xfrm>
            <a:off x="6385189" y="3479635"/>
            <a:ext cx="4560754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755EB1-6BE1-99B2-2BFE-F0E829C927CE}"/>
              </a:ext>
            </a:extLst>
          </p:cNvPr>
          <p:cNvSpPr txBox="1"/>
          <p:nvPr/>
        </p:nvSpPr>
        <p:spPr>
          <a:xfrm>
            <a:off x="1281995" y="6264252"/>
            <a:ext cx="5418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err="1"/>
              <a:t>Fig</a:t>
            </a:r>
            <a:r>
              <a:rPr lang="es-ES" sz="1200" b="1" dirty="0"/>
              <a:t> 8. </a:t>
            </a:r>
            <a:r>
              <a:rPr lang="es-ES" sz="1200" dirty="0"/>
              <a:t>Reacción de biotransformación de la glucosa a GA [9].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EFD1597-9C2E-0CCC-7F40-8395E37275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55865"/>
          <a:stretch/>
        </p:blipFill>
        <p:spPr>
          <a:xfrm>
            <a:off x="543715" y="4773126"/>
            <a:ext cx="5931097" cy="13512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7ABFE89-CCB7-FDE2-3A33-BAFAF927D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2183" b="46923"/>
          <a:stretch/>
        </p:blipFill>
        <p:spPr>
          <a:xfrm>
            <a:off x="3786010" y="3157807"/>
            <a:ext cx="1649856" cy="16250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0F00DA-E33E-D3D3-2678-AA71C4CD08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7020" t="1027" r="37732" b="45896"/>
          <a:stretch/>
        </p:blipFill>
        <p:spPr>
          <a:xfrm>
            <a:off x="10091864" y="1849396"/>
            <a:ext cx="1497456" cy="1625005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45682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1D361-288E-E68D-B0D3-A8B980239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275" y="6356350"/>
            <a:ext cx="2743200" cy="365125"/>
          </a:xfrm>
        </p:spPr>
        <p:txBody>
          <a:bodyPr/>
          <a:lstStyle/>
          <a:p>
            <a:pPr rtl="0"/>
            <a:fld id="{D8DA9DAA-006C-4F4B-980E-E3DF019B24E2}" type="slidenum">
              <a:rPr lang="es-ES" noProof="0" smtClean="0">
                <a:solidFill>
                  <a:schemeClr val="accent2"/>
                </a:solidFill>
              </a:rPr>
              <a:pPr rtl="0"/>
              <a:t>23</a:t>
            </a:fld>
            <a:endParaRPr lang="es-E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 descr="A diagram of a cell cycle&#10;&#10;Description automatically generated with low confidence">
            <a:extLst>
              <a:ext uri="{FF2B5EF4-FFF2-40B4-BE49-F238E27FC236}">
                <a16:creationId xmlns:a16="http://schemas.microsoft.com/office/drawing/2014/main" id="{AA681EE2-C792-80C1-6C88-EA6BF17A9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938" y="753271"/>
            <a:ext cx="5754848" cy="5472477"/>
          </a:xfrm>
          <a:prstGeom prst="rect">
            <a:avLst/>
          </a:prstGeom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166C18AD-725C-8F0D-DD9C-D204D3D734EC}"/>
              </a:ext>
            </a:extLst>
          </p:cNvPr>
          <p:cNvSpPr txBox="1"/>
          <p:nvPr/>
        </p:nvSpPr>
        <p:spPr>
          <a:xfrm>
            <a:off x="1129405" y="5625796"/>
            <a:ext cx="4008641" cy="82075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600"/>
              </a:spcAft>
            </a:pPr>
            <a:r>
              <a:rPr lang="es-ES" sz="14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</a:t>
            </a:r>
            <a:r>
              <a:rPr lang="es-ES" sz="1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b="1" dirty="0"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lang="es-ES" sz="1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s-E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Ruta metabólica general del ácido glucónico partiendo de glucosa en hongos [</a:t>
            </a:r>
            <a:r>
              <a:rPr lang="es-ES" sz="1400" dirty="0"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s-E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s-E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A2BBF-FC70-776F-D953-B6369115661E}"/>
              </a:ext>
            </a:extLst>
          </p:cNvPr>
          <p:cNvSpPr/>
          <p:nvPr/>
        </p:nvSpPr>
        <p:spPr>
          <a:xfrm>
            <a:off x="5238575" y="565366"/>
            <a:ext cx="587229" cy="578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3AA75C-83CA-B205-FCA0-09A57FED3639}"/>
              </a:ext>
            </a:extLst>
          </p:cNvPr>
          <p:cNvSpPr txBox="1"/>
          <p:nvPr/>
        </p:nvSpPr>
        <p:spPr>
          <a:xfrm>
            <a:off x="869828" y="682156"/>
            <a:ext cx="575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4</a:t>
            </a:r>
            <a:r>
              <a:rPr lang="ang-Latn-001" sz="2400" b="1" dirty="0"/>
              <a:t>.</a:t>
            </a:r>
            <a:r>
              <a:rPr lang="es-ES" sz="2400" b="1" dirty="0"/>
              <a:t>2</a:t>
            </a:r>
            <a:r>
              <a:rPr lang="ang-Latn-001" sz="2400" b="1" dirty="0"/>
              <a:t>. </a:t>
            </a:r>
            <a:r>
              <a:rPr lang="es-ES" sz="2400" b="1" dirty="0"/>
              <a:t>Glucosa Oxidasa (GOD)</a:t>
            </a:r>
          </a:p>
        </p:txBody>
      </p:sp>
    </p:spTree>
    <p:extLst>
      <p:ext uri="{BB962C8B-B14F-4D97-AF65-F5344CB8AC3E}">
        <p14:creationId xmlns:p14="http://schemas.microsoft.com/office/powerpoint/2010/main" val="1065754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542965-DBA4-B3FF-8180-992DC0FEB255}"/>
              </a:ext>
            </a:extLst>
          </p:cNvPr>
          <p:cNvSpPr/>
          <p:nvPr/>
        </p:nvSpPr>
        <p:spPr>
          <a:xfrm>
            <a:off x="988291" y="2262909"/>
            <a:ext cx="692727" cy="187498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AD84E-D877-93BD-C5E6-6804BAB6541B}"/>
              </a:ext>
            </a:extLst>
          </p:cNvPr>
          <p:cNvSpPr/>
          <p:nvPr/>
        </p:nvSpPr>
        <p:spPr>
          <a:xfrm>
            <a:off x="10664952" y="2061741"/>
            <a:ext cx="692727" cy="187498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5181" y="1484682"/>
            <a:ext cx="10321637" cy="2340864"/>
          </a:xfrm>
        </p:spPr>
        <p:txBody>
          <a:bodyPr rtlCol="0">
            <a:normAutofit/>
          </a:bodyPr>
          <a:lstStyle/>
          <a:p>
            <a:pPr rtl="0"/>
            <a:r>
              <a:rPr lang="es-ES" sz="5400" b="1" cap="all" spc="400" dirty="0">
                <a:solidFill>
                  <a:schemeClr val="tx1"/>
                </a:solidFill>
                <a:latin typeface="+mn-lt"/>
              </a:rPr>
              <a:t>5.</a:t>
            </a:r>
            <a:r>
              <a:rPr lang="es-ES" b="1" cap="all" spc="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s-ES" sz="4800" b="1" cap="all" spc="400" dirty="0">
                <a:solidFill>
                  <a:schemeClr val="tx1"/>
                </a:solidFill>
                <a:latin typeface="+mn-lt"/>
              </a:rPr>
              <a:t>Producción industrial de ácido glucónico</a:t>
            </a:r>
            <a:endParaRPr lang="es-ES" i="1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7987A8-C29F-0108-E31D-5C9F313D9E01}"/>
              </a:ext>
            </a:extLst>
          </p:cNvPr>
          <p:cNvCxnSpPr>
            <a:cxnSpLocks/>
          </p:cNvCxnSpPr>
          <p:nvPr/>
        </p:nvCxnSpPr>
        <p:spPr>
          <a:xfrm flipH="1">
            <a:off x="2069283" y="4137891"/>
            <a:ext cx="8053431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505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12063" cy="1325563"/>
          </a:xfrm>
        </p:spPr>
        <p:txBody>
          <a:bodyPr rtlCol="0">
            <a:noAutofit/>
          </a:bodyPr>
          <a:lstStyle/>
          <a:p>
            <a:pPr rtl="0"/>
            <a:r>
              <a:rPr lang="es-ES" sz="4400" dirty="0"/>
              <a:t>Producción industrial de ácido glucónico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25</a:t>
            </a:fld>
            <a:endParaRPr lang="es-E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Marcador de contenido 6" descr="elemento gráfico SmartArt de escala de tiempo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233726"/>
              </p:ext>
            </p:extLst>
          </p:nvPr>
        </p:nvGraphicFramePr>
        <p:xfrm>
          <a:off x="1447800" y="1485271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2E6069F-7372-6E59-87CB-5FA65398B17A}"/>
              </a:ext>
            </a:extLst>
          </p:cNvPr>
          <p:cNvSpPr txBox="1"/>
          <p:nvPr/>
        </p:nvSpPr>
        <p:spPr>
          <a:xfrm>
            <a:off x="8610600" y="5368067"/>
            <a:ext cx="16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</a:rPr>
              <a:t>Downstream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58515-9EA3-F512-5CB7-282CCA12EBFF}"/>
              </a:ext>
            </a:extLst>
          </p:cNvPr>
          <p:cNvSpPr txBox="1"/>
          <p:nvPr/>
        </p:nvSpPr>
        <p:spPr>
          <a:xfrm>
            <a:off x="3812053" y="5372729"/>
            <a:ext cx="146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accent1"/>
                </a:solidFill>
              </a:rPr>
              <a:t>Upstream</a:t>
            </a:r>
            <a:endParaRPr lang="es-ES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F9955-040C-DF90-CCC2-CC27C8131B9D}"/>
              </a:ext>
            </a:extLst>
          </p:cNvPr>
          <p:cNvSpPr txBox="1"/>
          <p:nvPr/>
        </p:nvSpPr>
        <p:spPr>
          <a:xfrm>
            <a:off x="9280732" y="2423990"/>
            <a:ext cx="2505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buFont typeface="Arial" panose="020B0604020202020204" pitchFamily="34" charset="0"/>
              <a:buChar char="•"/>
            </a:pPr>
            <a:r>
              <a:rPr lang="es-ES" sz="1100" b="0" i="0" u="none" noProof="0" dirty="0"/>
              <a:t>Una vez separado, </a:t>
            </a:r>
            <a:r>
              <a:rPr lang="es-ES" sz="1100" b="0" i="0" u="none" noProof="0" dirty="0" err="1"/>
              <a:t>concentr</a:t>
            </a:r>
            <a:r>
              <a:rPr lang="ang-Latn-001" sz="1100" b="0" i="0" u="none" noProof="0" dirty="0"/>
              <a:t>a</a:t>
            </a:r>
            <a:r>
              <a:rPr lang="es-ES" sz="1100" b="0" i="0" u="none" noProof="0" dirty="0"/>
              <a:t>r </a:t>
            </a:r>
          </a:p>
          <a:p>
            <a:endParaRPr lang="ang-Latn-001" sz="1100" b="0" i="0" u="none" noProof="0" dirty="0"/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ang-Latn-001" sz="1100" dirty="0"/>
              <a:t>Depende </a:t>
            </a:r>
            <a:r>
              <a:rPr lang="es-ES" sz="1100" b="0" i="0" u="none" noProof="0" dirty="0"/>
              <a:t>de la aplicación</a:t>
            </a:r>
          </a:p>
          <a:p>
            <a:r>
              <a:rPr lang="es-ES" sz="1100" b="0" i="0" u="none" noProof="0" dirty="0"/>
              <a:t> </a:t>
            </a:r>
            <a:endParaRPr lang="ang-Latn-001" sz="1100" b="0" i="0" u="none" noProof="0" dirty="0"/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ang-Latn-001" sz="1100" dirty="0"/>
              <a:t>Retirar l</a:t>
            </a:r>
            <a:r>
              <a:rPr lang="es-ES" sz="1100" dirty="0" err="1"/>
              <a:t>íquido</a:t>
            </a:r>
            <a:r>
              <a:rPr lang="es-ES" sz="1100" dirty="0"/>
              <a:t> </a:t>
            </a:r>
            <a:r>
              <a:rPr lang="es-ES" sz="1100" dirty="0">
                <a:sym typeface="Wingdings" panose="05000000000000000000" pitchFamily="2" charset="2"/>
              </a:rPr>
              <a:t></a:t>
            </a:r>
            <a:r>
              <a:rPr lang="ang-Latn" sz="1100" dirty="0">
                <a:sym typeface="Wingdings" panose="05000000000000000000" pitchFamily="2" charset="2"/>
              </a:rPr>
              <a:t> obtener cristales de GA/sodio</a:t>
            </a:r>
            <a:endParaRPr lang="es-E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5EF03-3D26-7E3B-B121-DEF465CBA71D}"/>
              </a:ext>
            </a:extLst>
          </p:cNvPr>
          <p:cNvSpPr txBox="1"/>
          <p:nvPr/>
        </p:nvSpPr>
        <p:spPr>
          <a:xfrm>
            <a:off x="7383566" y="2423990"/>
            <a:ext cx="189716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buFont typeface="Arial" panose="020B0604020202020204" pitchFamily="34" charset="0"/>
              <a:buChar char="•"/>
            </a:pPr>
            <a:r>
              <a:rPr lang="ang-Latn-001" sz="1100" dirty="0"/>
              <a:t>E</a:t>
            </a:r>
            <a:r>
              <a:rPr lang="es-ES" sz="1100" noProof="0" dirty="0"/>
              <a:t>fluente heterogéneo</a:t>
            </a:r>
          </a:p>
          <a:p>
            <a:r>
              <a:rPr lang="es-ES" sz="1100" noProof="0" dirty="0"/>
              <a:t> </a:t>
            </a:r>
            <a:endParaRPr lang="ang-Latn-001" sz="1100" dirty="0"/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ang-Latn-001" sz="1100" dirty="0"/>
              <a:t>S</a:t>
            </a:r>
            <a:r>
              <a:rPr lang="es-ES" sz="1100" noProof="0" dirty="0" err="1"/>
              <a:t>eparar</a:t>
            </a:r>
            <a:r>
              <a:rPr lang="ang-Latn-001" sz="1100" noProof="0" dirty="0"/>
              <a:t> GA de</a:t>
            </a:r>
            <a:r>
              <a:rPr lang="es-ES" sz="1100" noProof="0" dirty="0"/>
              <a:t> productos </a:t>
            </a:r>
            <a:r>
              <a:rPr lang="ang-Latn-001" sz="1100" noProof="0" dirty="0"/>
              <a:t>2arios</a:t>
            </a:r>
            <a:r>
              <a:rPr lang="es-ES" sz="1100" noProof="0" dirty="0"/>
              <a:t> y residuos</a:t>
            </a:r>
            <a:endParaRPr lang="es-E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BAE45-9AC5-CDDF-82B2-0A8581984A45}"/>
              </a:ext>
            </a:extLst>
          </p:cNvPr>
          <p:cNvSpPr txBox="1"/>
          <p:nvPr/>
        </p:nvSpPr>
        <p:spPr>
          <a:xfrm>
            <a:off x="1439254" y="2423990"/>
            <a:ext cx="197906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ang-Latn-001" sz="1100" noProof="0" dirty="0"/>
              <a:t>Valorar </a:t>
            </a:r>
            <a:r>
              <a:rPr lang="es-ES" sz="1100" noProof="0" dirty="0"/>
              <a:t>las opciones </a:t>
            </a:r>
            <a:r>
              <a:rPr lang="ang-Latn-001" sz="1100" noProof="0" dirty="0"/>
              <a:t>de</a:t>
            </a:r>
            <a:r>
              <a:rPr lang="es-ES" sz="1100" noProof="0" dirty="0"/>
              <a:t> </a:t>
            </a:r>
            <a:r>
              <a:rPr lang="es-ES" sz="1100" noProof="0" dirty="0" err="1"/>
              <a:t>m.o</a:t>
            </a:r>
            <a:r>
              <a:rPr lang="es-ES" sz="1100" noProof="0" dirty="0"/>
              <a:t>, sustrato, técnica fermentativa y </a:t>
            </a:r>
            <a:r>
              <a:rPr lang="ang-Latn-001" sz="1100" noProof="0" dirty="0"/>
              <a:t>unidades del </a:t>
            </a:r>
            <a:r>
              <a:rPr lang="es-ES" sz="1100" noProof="0" dirty="0" err="1"/>
              <a:t>downstream</a:t>
            </a:r>
            <a:endParaRPr lang="es-ES" sz="1100" noProof="0" dirty="0"/>
          </a:p>
          <a:p>
            <a:pPr algn="just"/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0239B-16CD-9DDC-88BD-E67A272ED22C}"/>
              </a:ext>
            </a:extLst>
          </p:cNvPr>
          <p:cNvSpPr txBox="1"/>
          <p:nvPr/>
        </p:nvSpPr>
        <p:spPr>
          <a:xfrm>
            <a:off x="5409488" y="2423990"/>
            <a:ext cx="184233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b="0" i="0" u="none" noProof="0" dirty="0"/>
              <a:t>Medio y condiciones de fermentación</a:t>
            </a:r>
          </a:p>
          <a:p>
            <a:endParaRPr lang="ang-Latn-001" sz="1100" b="0" i="0" u="none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ang-Latn-001" sz="1100" dirty="0"/>
              <a:t>F</a:t>
            </a:r>
            <a:r>
              <a:rPr lang="es-ES" sz="1100" b="0" i="0" u="none" noProof="0" dirty="0"/>
              <a:t>actores que afectan a la producción </a:t>
            </a:r>
          </a:p>
          <a:p>
            <a:endParaRPr lang="ang-Latn-001" sz="1100" b="0" i="0" u="none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ang-Latn-001" sz="1100" dirty="0"/>
              <a:t>Neutralizaci</a:t>
            </a:r>
            <a:r>
              <a:rPr lang="es-ES" sz="1100" dirty="0" err="1"/>
              <a:t>ón</a:t>
            </a:r>
            <a:r>
              <a:rPr lang="es-ES" sz="1100" dirty="0"/>
              <a:t> simultánea</a:t>
            </a:r>
            <a:endParaRPr lang="es-ES" sz="1100" noProof="0" dirty="0"/>
          </a:p>
          <a:p>
            <a:endParaRPr lang="es-E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D13FB-E5BA-9699-F2E4-964AA71BE75D}"/>
              </a:ext>
            </a:extLst>
          </p:cNvPr>
          <p:cNvSpPr txBox="1"/>
          <p:nvPr/>
        </p:nvSpPr>
        <p:spPr>
          <a:xfrm>
            <a:off x="3418318" y="2423990"/>
            <a:ext cx="19705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/>
              <a:t>F</a:t>
            </a:r>
            <a:r>
              <a:rPr lang="es-ES" sz="1100" b="0" i="0" u="none" noProof="0" dirty="0"/>
              <a:t>ase propia de sustratos heterogéneos </a:t>
            </a:r>
            <a:endParaRPr lang="ang-Latn-001" sz="1100" b="0" i="0" u="none" noProof="0" dirty="0"/>
          </a:p>
          <a:p>
            <a:endParaRPr lang="es-ES" sz="1100" b="0" i="0" u="none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/>
              <a:t>Se pretrata para retirar elementos traza o metales que afecten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b="0" i="0" u="none" noProof="0" dirty="0"/>
              <a:t>Clarificación, sacarificación, licuefacción</a:t>
            </a:r>
          </a:p>
          <a:p>
            <a:endParaRPr lang="es-ES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1DCE4D8C-B639-86E2-607B-DF70A4F7E186}"/>
              </a:ext>
            </a:extLst>
          </p:cNvPr>
          <p:cNvSpPr/>
          <p:nvPr/>
        </p:nvSpPr>
        <p:spPr>
          <a:xfrm rot="5400000">
            <a:off x="4239368" y="4404587"/>
            <a:ext cx="247339" cy="168894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55EB3B91-A714-735F-8BD6-34561B56E70F}"/>
              </a:ext>
            </a:extLst>
          </p:cNvPr>
          <p:cNvSpPr/>
          <p:nvPr/>
        </p:nvSpPr>
        <p:spPr>
          <a:xfrm rot="5400000">
            <a:off x="9161334" y="3381803"/>
            <a:ext cx="247339" cy="3734514"/>
          </a:xfrm>
          <a:prstGeom prst="rightBrace">
            <a:avLst/>
          </a:prstGeom>
          <a:ln w="28575">
            <a:gradFill flip="none" rotWithShape="1">
              <a:gsLst>
                <a:gs pos="49000">
                  <a:schemeClr val="accent3"/>
                </a:gs>
                <a:gs pos="100000">
                  <a:schemeClr val="accent4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5. Producción industrial de ácido glucónico</a:t>
            </a:r>
            <a:endParaRPr lang="es-ES" i="1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4082" y="6329779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26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285D4-DA98-008D-5625-78DA666DBA8D}"/>
              </a:ext>
            </a:extLst>
          </p:cNvPr>
          <p:cNvSpPr txBox="1"/>
          <p:nvPr/>
        </p:nvSpPr>
        <p:spPr>
          <a:xfrm>
            <a:off x="631838" y="975544"/>
            <a:ext cx="6341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5.1. Qué podemos producir y cómo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4AAF10-189C-44D2-E587-4E926C95C36D}"/>
              </a:ext>
            </a:extLst>
          </p:cNvPr>
          <p:cNvSpPr/>
          <p:nvPr/>
        </p:nvSpPr>
        <p:spPr>
          <a:xfrm>
            <a:off x="10956022" y="1694960"/>
            <a:ext cx="587229" cy="578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7053D-9DC2-80E0-E0B4-608971CF4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009" y="2122196"/>
            <a:ext cx="9352387" cy="9105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Ácido glucónico, </a:t>
            </a:r>
            <a:r>
              <a:rPr lang="es-ES" dirty="0" err="1"/>
              <a:t>gluconolactonas</a:t>
            </a:r>
            <a:r>
              <a:rPr lang="es-ES" dirty="0"/>
              <a:t> o sales derivadas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Sales derivadas: GA-hierro, GA-calcio y GA-sodio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02B55C-69C3-7639-7738-FC91044CBCC1}"/>
              </a:ext>
            </a:extLst>
          </p:cNvPr>
          <p:cNvSpPr/>
          <p:nvPr/>
        </p:nvSpPr>
        <p:spPr>
          <a:xfrm>
            <a:off x="6137506" y="2574818"/>
            <a:ext cx="1261145" cy="45793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F7C26-1D54-E1FB-9F21-531096966EB3}"/>
              </a:ext>
            </a:extLst>
          </p:cNvPr>
          <p:cNvSpPr txBox="1"/>
          <p:nvPr/>
        </p:nvSpPr>
        <p:spPr>
          <a:xfrm>
            <a:off x="8151895" y="2435276"/>
            <a:ext cx="3103620" cy="738664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400" dirty="0"/>
              <a:t>Más aplicaciones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400" dirty="0"/>
              <a:t>Menor tiempo de fermentación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400" dirty="0"/>
              <a:t>Neutralización más eficaz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ED58C-B0C0-B1DA-0F48-A76CE87A02F9}"/>
              </a:ext>
            </a:extLst>
          </p:cNvPr>
          <p:cNvSpPr txBox="1"/>
          <p:nvPr/>
        </p:nvSpPr>
        <p:spPr>
          <a:xfrm>
            <a:off x="8135116" y="2137647"/>
            <a:ext cx="2159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accent2"/>
                </a:solidFill>
              </a:rPr>
              <a:t>Más producido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77ED8E-944B-6FF8-2E0F-A2AF2AE27145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7398651" y="2803785"/>
            <a:ext cx="753244" cy="8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ACD33B6-D39C-40B7-18F7-2BDDA5005C23}"/>
              </a:ext>
            </a:extLst>
          </p:cNvPr>
          <p:cNvSpPr txBox="1"/>
          <p:nvPr/>
        </p:nvSpPr>
        <p:spPr>
          <a:xfrm>
            <a:off x="631838" y="1677579"/>
            <a:ext cx="367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b="1" dirty="0"/>
              <a:t>Qué producir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A18D4D-D02D-E361-8F0A-70194A747ED8}"/>
              </a:ext>
            </a:extLst>
          </p:cNvPr>
          <p:cNvSpPr txBox="1"/>
          <p:nvPr/>
        </p:nvSpPr>
        <p:spPr>
          <a:xfrm>
            <a:off x="631838" y="3264109"/>
            <a:ext cx="367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b="1" dirty="0"/>
              <a:t>Cómo producir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04A36D-B610-1EC0-DAD2-F10D7F827B17}"/>
              </a:ext>
            </a:extLst>
          </p:cNvPr>
          <p:cNvSpPr txBox="1"/>
          <p:nvPr/>
        </p:nvSpPr>
        <p:spPr>
          <a:xfrm>
            <a:off x="959009" y="3578817"/>
            <a:ext cx="9086160" cy="2156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s-ES" b="1" dirty="0" err="1"/>
              <a:t>SmF</a:t>
            </a:r>
            <a:r>
              <a:rPr lang="es-ES" b="1" dirty="0"/>
              <a:t>:</a:t>
            </a:r>
            <a:r>
              <a:rPr lang="es-ES" dirty="0"/>
              <a:t> Fermentación sumergida aireada con </a:t>
            </a:r>
            <a:r>
              <a:rPr lang="es-ES" i="1" dirty="0"/>
              <a:t>A. Niger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endParaRPr lang="es-ES" i="1" dirty="0"/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s-ES" b="1" dirty="0"/>
              <a:t>SSF:</a:t>
            </a:r>
            <a:r>
              <a:rPr lang="es-ES" dirty="0"/>
              <a:t> Fermentación superficial en estado sólido con </a:t>
            </a:r>
            <a:r>
              <a:rPr lang="es-ES" i="1" dirty="0"/>
              <a:t>A. Niger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2E3969D5-785C-47F5-B479-6091293C17A3}"/>
              </a:ext>
            </a:extLst>
          </p:cNvPr>
          <p:cNvSpPr/>
          <p:nvPr/>
        </p:nvSpPr>
        <p:spPr>
          <a:xfrm>
            <a:off x="7109893" y="3578817"/>
            <a:ext cx="288758" cy="910556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B60A9295-0ABC-0ABF-C965-774578C87ABE}"/>
              </a:ext>
            </a:extLst>
          </p:cNvPr>
          <p:cNvSpPr/>
          <p:nvPr/>
        </p:nvSpPr>
        <p:spPr>
          <a:xfrm>
            <a:off x="7967720" y="4820953"/>
            <a:ext cx="334792" cy="1490151"/>
          </a:xfrm>
          <a:prstGeom prst="leftBrace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79F9BC-0255-0601-292D-C09A1F7B46BB}"/>
              </a:ext>
            </a:extLst>
          </p:cNvPr>
          <p:cNvSpPr txBox="1"/>
          <p:nvPr/>
        </p:nvSpPr>
        <p:spPr>
          <a:xfrm>
            <a:off x="7745871" y="3544279"/>
            <a:ext cx="3794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Mucha literatura y experiencia</a:t>
            </a:r>
          </a:p>
          <a:p>
            <a:r>
              <a:rPr lang="es-ES" dirty="0"/>
              <a:t>Buen rendimiento </a:t>
            </a:r>
            <a:r>
              <a:rPr lang="es-ES" dirty="0">
                <a:sym typeface="Wingdings" panose="05000000000000000000" pitchFamily="2" charset="2"/>
              </a:rPr>
              <a:t> 95-98%</a:t>
            </a:r>
          </a:p>
          <a:p>
            <a:r>
              <a:rPr lang="es-ES" dirty="0">
                <a:sym typeface="Wingdings" panose="05000000000000000000" pitchFamily="2" charset="2"/>
              </a:rPr>
              <a:t>Discontinuo  micelio</a:t>
            </a:r>
            <a:endParaRPr lang="es-E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1FFB44-EFCC-28AB-58CD-7D5025C6C9C0}"/>
              </a:ext>
            </a:extLst>
          </p:cNvPr>
          <p:cNvSpPr txBox="1"/>
          <p:nvPr/>
        </p:nvSpPr>
        <p:spPr>
          <a:xfrm>
            <a:off x="8660321" y="4833776"/>
            <a:ext cx="37949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Semicontinuo</a:t>
            </a:r>
          </a:p>
          <a:p>
            <a:r>
              <a:rPr lang="es-ES" dirty="0"/>
              <a:t>Mejor rendimiento </a:t>
            </a:r>
            <a:r>
              <a:rPr lang="es-ES" dirty="0">
                <a:sym typeface="Wingdings" panose="05000000000000000000" pitchFamily="2" charset="2"/>
              </a:rPr>
              <a:t> ~100%</a:t>
            </a:r>
          </a:p>
          <a:p>
            <a:r>
              <a:rPr lang="es-ES" dirty="0">
                <a:sym typeface="Wingdings" panose="05000000000000000000" pitchFamily="2" charset="2"/>
              </a:rPr>
              <a:t>Downstream más simple</a:t>
            </a:r>
          </a:p>
          <a:p>
            <a:r>
              <a:rPr lang="es-ES" dirty="0">
                <a:sym typeface="Wingdings" panose="05000000000000000000" pitchFamily="2" charset="2"/>
              </a:rPr>
              <a:t>Menos requerimientos de O2</a:t>
            </a:r>
          </a:p>
          <a:p>
            <a:r>
              <a:rPr lang="es-ES" dirty="0">
                <a:sym typeface="Wingdings" panose="05000000000000000000" pitchFamily="2" charset="2"/>
              </a:rPr>
              <a:t>Poca literatura al respecto</a:t>
            </a:r>
          </a:p>
        </p:txBody>
      </p:sp>
      <p:sp>
        <p:nvSpPr>
          <p:cNvPr id="37" name="Plus Sign 36">
            <a:extLst>
              <a:ext uri="{FF2B5EF4-FFF2-40B4-BE49-F238E27FC236}">
                <a16:creationId xmlns:a16="http://schemas.microsoft.com/office/drawing/2014/main" id="{153B7EAD-6D3D-D276-FA9A-162823065497}"/>
              </a:ext>
            </a:extLst>
          </p:cNvPr>
          <p:cNvSpPr/>
          <p:nvPr/>
        </p:nvSpPr>
        <p:spPr>
          <a:xfrm>
            <a:off x="7394326" y="3597660"/>
            <a:ext cx="288758" cy="307964"/>
          </a:xfrm>
          <a:prstGeom prst="mathPlu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Plus Sign 37">
            <a:extLst>
              <a:ext uri="{FF2B5EF4-FFF2-40B4-BE49-F238E27FC236}">
                <a16:creationId xmlns:a16="http://schemas.microsoft.com/office/drawing/2014/main" id="{DC817AEB-6E0B-29F8-0F2D-9292CA938707}"/>
              </a:ext>
            </a:extLst>
          </p:cNvPr>
          <p:cNvSpPr/>
          <p:nvPr/>
        </p:nvSpPr>
        <p:spPr>
          <a:xfrm>
            <a:off x="7397859" y="3875167"/>
            <a:ext cx="288759" cy="321902"/>
          </a:xfrm>
          <a:prstGeom prst="mathPlu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Plus Sign 38">
            <a:extLst>
              <a:ext uri="{FF2B5EF4-FFF2-40B4-BE49-F238E27FC236}">
                <a16:creationId xmlns:a16="http://schemas.microsoft.com/office/drawing/2014/main" id="{2E5BDD10-6290-21D5-BAC7-F851E1C324D0}"/>
              </a:ext>
            </a:extLst>
          </p:cNvPr>
          <p:cNvSpPr/>
          <p:nvPr/>
        </p:nvSpPr>
        <p:spPr>
          <a:xfrm>
            <a:off x="8332940" y="4866850"/>
            <a:ext cx="288759" cy="321902"/>
          </a:xfrm>
          <a:prstGeom prst="mathPlu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Plus Sign 39">
            <a:extLst>
              <a:ext uri="{FF2B5EF4-FFF2-40B4-BE49-F238E27FC236}">
                <a16:creationId xmlns:a16="http://schemas.microsoft.com/office/drawing/2014/main" id="{EF88D1CF-1874-EADF-5A1E-2AC1BC54BA01}"/>
              </a:ext>
            </a:extLst>
          </p:cNvPr>
          <p:cNvSpPr/>
          <p:nvPr/>
        </p:nvSpPr>
        <p:spPr>
          <a:xfrm>
            <a:off x="8336044" y="5444231"/>
            <a:ext cx="288759" cy="321902"/>
          </a:xfrm>
          <a:prstGeom prst="mathPlu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Plus Sign 40">
            <a:extLst>
              <a:ext uri="{FF2B5EF4-FFF2-40B4-BE49-F238E27FC236}">
                <a16:creationId xmlns:a16="http://schemas.microsoft.com/office/drawing/2014/main" id="{CD5807E2-3DE5-213A-F67C-F110AB7E42C8}"/>
              </a:ext>
            </a:extLst>
          </p:cNvPr>
          <p:cNvSpPr/>
          <p:nvPr/>
        </p:nvSpPr>
        <p:spPr>
          <a:xfrm>
            <a:off x="8332940" y="5164274"/>
            <a:ext cx="288759" cy="321902"/>
          </a:xfrm>
          <a:prstGeom prst="mathPlu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Plus Sign 41">
            <a:extLst>
              <a:ext uri="{FF2B5EF4-FFF2-40B4-BE49-F238E27FC236}">
                <a16:creationId xmlns:a16="http://schemas.microsoft.com/office/drawing/2014/main" id="{FFBCD279-0C76-2334-32C8-951FCDC8F71B}"/>
              </a:ext>
            </a:extLst>
          </p:cNvPr>
          <p:cNvSpPr/>
          <p:nvPr/>
        </p:nvSpPr>
        <p:spPr>
          <a:xfrm>
            <a:off x="8337933" y="5731188"/>
            <a:ext cx="288759" cy="321902"/>
          </a:xfrm>
          <a:prstGeom prst="mathPlu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Minus Sign 42">
            <a:extLst>
              <a:ext uri="{FF2B5EF4-FFF2-40B4-BE49-F238E27FC236}">
                <a16:creationId xmlns:a16="http://schemas.microsoft.com/office/drawing/2014/main" id="{CFDA6C15-A381-39B2-15DC-33D643E239EC}"/>
              </a:ext>
            </a:extLst>
          </p:cNvPr>
          <p:cNvSpPr/>
          <p:nvPr/>
        </p:nvSpPr>
        <p:spPr>
          <a:xfrm>
            <a:off x="7369350" y="4115591"/>
            <a:ext cx="343035" cy="352018"/>
          </a:xfrm>
          <a:prstGeom prst="mathMinus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Minus Sign 43">
            <a:extLst>
              <a:ext uri="{FF2B5EF4-FFF2-40B4-BE49-F238E27FC236}">
                <a16:creationId xmlns:a16="http://schemas.microsoft.com/office/drawing/2014/main" id="{158E2136-E6F5-9E98-C73D-C86281A4DFBD}"/>
              </a:ext>
            </a:extLst>
          </p:cNvPr>
          <p:cNvSpPr/>
          <p:nvPr/>
        </p:nvSpPr>
        <p:spPr>
          <a:xfrm>
            <a:off x="8323415" y="5969338"/>
            <a:ext cx="343035" cy="352018"/>
          </a:xfrm>
          <a:prstGeom prst="mathMinus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4125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5. Producción industrial de ácido glucónico</a:t>
            </a:r>
            <a:endParaRPr lang="es-ES" i="1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4082" y="6329779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27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285D4-DA98-008D-5625-78DA666DBA8D}"/>
              </a:ext>
            </a:extLst>
          </p:cNvPr>
          <p:cNvSpPr txBox="1"/>
          <p:nvPr/>
        </p:nvSpPr>
        <p:spPr>
          <a:xfrm>
            <a:off x="631838" y="975544"/>
            <a:ext cx="66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5.2. Tratamientos previos (</a:t>
            </a:r>
            <a:r>
              <a:rPr lang="es-ES" sz="2800" b="1" dirty="0" err="1"/>
              <a:t>Upstream</a:t>
            </a:r>
            <a:r>
              <a:rPr lang="es-ES" sz="2800" b="1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CA5B21-2336-935D-4610-A169FC883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718" y="1737583"/>
            <a:ext cx="11514425" cy="180790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Producción </a:t>
            </a:r>
            <a:r>
              <a:rPr lang="es-ES" b="1" dirty="0">
                <a:solidFill>
                  <a:schemeClr val="accent1"/>
                </a:solidFill>
              </a:rPr>
              <a:t>cara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restringe aplicaciones  Abaratar costes</a:t>
            </a:r>
          </a:p>
          <a:p>
            <a:endParaRPr lang="es-ES" dirty="0">
              <a:sym typeface="Wingdings" panose="05000000000000000000" pitchFamily="2" charset="2"/>
            </a:endParaRPr>
          </a:p>
          <a:p>
            <a:endParaRPr lang="es-ES" dirty="0">
              <a:sym typeface="Wingdings" panose="05000000000000000000" pitchFamily="2" charset="2"/>
            </a:endParaRPr>
          </a:p>
          <a:p>
            <a:endParaRPr lang="es-ES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ym typeface="Wingdings" panose="05000000000000000000" pitchFamily="2" charset="2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EE0A740-00A0-2A96-A8E5-8E15C8E1C838}"/>
              </a:ext>
            </a:extLst>
          </p:cNvPr>
          <p:cNvSpPr/>
          <p:nvPr/>
        </p:nvSpPr>
        <p:spPr>
          <a:xfrm>
            <a:off x="5783406" y="2140808"/>
            <a:ext cx="319138" cy="604580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1B676-F788-05CD-9DB2-FD573C17A7E3}"/>
              </a:ext>
            </a:extLst>
          </p:cNvPr>
          <p:cNvSpPr txBox="1"/>
          <p:nvPr/>
        </p:nvSpPr>
        <p:spPr>
          <a:xfrm>
            <a:off x="1892494" y="2740203"/>
            <a:ext cx="61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Sustituir fuente carbono por </a:t>
            </a:r>
            <a:r>
              <a:rPr lang="es-ES" b="1" dirty="0">
                <a:solidFill>
                  <a:schemeClr val="accent1"/>
                </a:solidFill>
                <a:sym typeface="Wingdings" panose="05000000000000000000" pitchFamily="2" charset="2"/>
              </a:rPr>
              <a:t>fuentes heterogéneas</a:t>
            </a:r>
            <a:endParaRPr lang="es-E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6839074-6C2B-E5C4-0D41-DC4A86868B59}"/>
              </a:ext>
            </a:extLst>
          </p:cNvPr>
          <p:cNvSpPr/>
          <p:nvPr/>
        </p:nvSpPr>
        <p:spPr>
          <a:xfrm>
            <a:off x="7548589" y="2497738"/>
            <a:ext cx="194010" cy="86677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8B049BAF-2B87-A711-1E78-E733C45F775A}"/>
              </a:ext>
            </a:extLst>
          </p:cNvPr>
          <p:cNvSpPr/>
          <p:nvPr/>
        </p:nvSpPr>
        <p:spPr>
          <a:xfrm rot="10800000">
            <a:off x="10405123" y="2497737"/>
            <a:ext cx="234042" cy="86677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92F8C-F82A-34DD-0681-1CC9E481891E}"/>
              </a:ext>
            </a:extLst>
          </p:cNvPr>
          <p:cNvSpPr txBox="1"/>
          <p:nvPr/>
        </p:nvSpPr>
        <p:spPr>
          <a:xfrm>
            <a:off x="7833758" y="2543923"/>
            <a:ext cx="2457450" cy="78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ES" sz="1600" dirty="0"/>
              <a:t>Melazas caña azúcar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ES" sz="1600" dirty="0"/>
              <a:t>Mosto de uva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747E4-BE27-EC5C-5572-A5779BD12223}"/>
              </a:ext>
            </a:extLst>
          </p:cNvPr>
          <p:cNvSpPr txBox="1"/>
          <p:nvPr/>
        </p:nvSpPr>
        <p:spPr>
          <a:xfrm>
            <a:off x="7807519" y="2231343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/>
                </a:solidFill>
              </a:rPr>
              <a:t>Mejores rendimientos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6857FC-5B04-4E1F-AAA2-00245CE4E81B}"/>
              </a:ext>
            </a:extLst>
          </p:cNvPr>
          <p:cNvSpPr txBox="1"/>
          <p:nvPr/>
        </p:nvSpPr>
        <p:spPr>
          <a:xfrm>
            <a:off x="971757" y="3965242"/>
            <a:ext cx="100488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ym typeface="Wingdings" panose="05000000000000000000" pitchFamily="2" charset="2"/>
              </a:rPr>
              <a:t>Deben ser clarificadas </a:t>
            </a:r>
            <a:r>
              <a:rPr lang="es-ES" b="1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s-ES" dirty="0">
                <a:sym typeface="Wingdings" panose="05000000000000000000" pitchFamily="2" charset="2"/>
              </a:rPr>
              <a:t>        elementos traza y metales pesados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ym typeface="Wingdings" panose="05000000000000000000" pitchFamily="2" charset="2"/>
            </a:endParaRPr>
          </a:p>
          <a:p>
            <a:endParaRPr lang="es-ES" dirty="0">
              <a:sym typeface="Wingdings" panose="05000000000000000000" pitchFamily="2" charset="2"/>
            </a:endParaRPr>
          </a:p>
          <a:p>
            <a:endParaRPr lang="es-ES" dirty="0">
              <a:sym typeface="Wingdings" panose="05000000000000000000" pitchFamily="2" charset="2"/>
            </a:endParaRPr>
          </a:p>
          <a:p>
            <a:endParaRPr lang="es-ES" dirty="0">
              <a:sym typeface="Wingdings" panose="05000000000000000000" pitchFamily="2" charset="2"/>
            </a:endParaRPr>
          </a:p>
          <a:p>
            <a:endParaRPr lang="es-ES" dirty="0">
              <a:sym typeface="Wingdings" panose="05000000000000000000" pitchFamily="2" charset="2"/>
            </a:endParaRPr>
          </a:p>
          <a:p>
            <a:endParaRPr lang="es-ES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ym typeface="Wingdings" panose="05000000000000000000" pitchFamily="2" charset="2"/>
              </a:rPr>
              <a:t>Otros pretratamientos: sacarificación y licuefacción</a:t>
            </a:r>
            <a:endParaRPr lang="es-ES" dirty="0"/>
          </a:p>
          <a:p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356ADD-9088-1DDE-06C8-DBF3C299F01B}"/>
              </a:ext>
            </a:extLst>
          </p:cNvPr>
          <p:cNvSpPr/>
          <p:nvPr/>
        </p:nvSpPr>
        <p:spPr>
          <a:xfrm>
            <a:off x="10956022" y="1694960"/>
            <a:ext cx="587229" cy="578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Graphic 20" descr="No sign">
            <a:extLst>
              <a:ext uri="{FF2B5EF4-FFF2-40B4-BE49-F238E27FC236}">
                <a16:creationId xmlns:a16="http://schemas.microsoft.com/office/drawing/2014/main" id="{5AB8BB74-44C0-F92A-0F48-02288CFAC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8880" y="3970244"/>
            <a:ext cx="421490" cy="42149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358537B7-36F4-4F5D-0F5E-D23A695C00DF}"/>
              </a:ext>
            </a:extLst>
          </p:cNvPr>
          <p:cNvSpPr/>
          <p:nvPr/>
        </p:nvSpPr>
        <p:spPr>
          <a:xfrm>
            <a:off x="8468646" y="3705849"/>
            <a:ext cx="194010" cy="86677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C5F123D-3C8B-E7EA-117A-F00B77EECB50}"/>
              </a:ext>
            </a:extLst>
          </p:cNvPr>
          <p:cNvSpPr/>
          <p:nvPr/>
        </p:nvSpPr>
        <p:spPr>
          <a:xfrm rot="10800000">
            <a:off x="11208159" y="3705848"/>
            <a:ext cx="234042" cy="86677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2F4249-9BBD-E49C-1CF2-B2E1D9EC8EFD}"/>
              </a:ext>
            </a:extLst>
          </p:cNvPr>
          <p:cNvSpPr txBox="1"/>
          <p:nvPr/>
        </p:nvSpPr>
        <p:spPr>
          <a:xfrm>
            <a:off x="8664984" y="3730486"/>
            <a:ext cx="2660196" cy="78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ES" sz="1600" dirty="0"/>
              <a:t>Inhibir crecimiento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ES" sz="1600" dirty="0"/>
              <a:t>Dificulta </a:t>
            </a:r>
            <a:r>
              <a:rPr lang="es-ES" sz="1600" dirty="0" err="1"/>
              <a:t>downstream</a:t>
            </a:r>
            <a:endParaRPr lang="es-ES" sz="1600" dirty="0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CE6B717B-A68B-2AF5-A7AA-1EC176314BA4}"/>
              </a:ext>
            </a:extLst>
          </p:cNvPr>
          <p:cNvSpPr/>
          <p:nvPr/>
        </p:nvSpPr>
        <p:spPr>
          <a:xfrm>
            <a:off x="5836625" y="4391734"/>
            <a:ext cx="319138" cy="604580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3A319-6CF8-49A3-6808-CAB088A78F03}"/>
              </a:ext>
            </a:extLst>
          </p:cNvPr>
          <p:cNvSpPr txBox="1"/>
          <p:nvPr/>
        </p:nvSpPr>
        <p:spPr>
          <a:xfrm>
            <a:off x="3003177" y="5046404"/>
            <a:ext cx="630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Método del ferrocianuro potásico (HFC) </a:t>
            </a:r>
            <a:r>
              <a:rPr lang="es-ES" b="1" dirty="0">
                <a:solidFill>
                  <a:schemeClr val="accent1"/>
                </a:solidFill>
                <a:sym typeface="Wingdings" panose="05000000000000000000" pitchFamily="2" charset="2"/>
              </a:rPr>
              <a:t> K4Fe(CN)6</a:t>
            </a:r>
            <a:endParaRPr lang="es-E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721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23D86-8A48-7018-F6CA-06D7784F9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>
                <a:solidFill>
                  <a:schemeClr val="accent2"/>
                </a:solidFill>
              </a:rPr>
              <a:pPr rtl="0"/>
              <a:t>28</a:t>
            </a:fld>
            <a:endParaRPr lang="es-ES" noProof="0" dirty="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567676-4927-232F-9F00-675AD41C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34" y="707193"/>
            <a:ext cx="6761050" cy="74987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7918-A98D-A7B6-4FCF-6E31852731A7}"/>
              </a:ext>
            </a:extLst>
          </p:cNvPr>
          <p:cNvSpPr/>
          <p:nvPr/>
        </p:nvSpPr>
        <p:spPr>
          <a:xfrm>
            <a:off x="3256107" y="2608534"/>
            <a:ext cx="1559175" cy="520559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Dilución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2F442F-3050-E6E0-B946-1B9942524588}"/>
              </a:ext>
            </a:extLst>
          </p:cNvPr>
          <p:cNvSpPr/>
          <p:nvPr/>
        </p:nvSpPr>
        <p:spPr>
          <a:xfrm>
            <a:off x="5386910" y="3681383"/>
            <a:ext cx="1559175" cy="520559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Filtración</a:t>
            </a:r>
            <a:endParaRPr lang="es-ES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5DD6B9-5D0C-3493-5A59-40D6E1D9F7F6}"/>
              </a:ext>
            </a:extLst>
          </p:cNvPr>
          <p:cNvSpPr/>
          <p:nvPr/>
        </p:nvSpPr>
        <p:spPr>
          <a:xfrm>
            <a:off x="3256107" y="3681383"/>
            <a:ext cx="1559175" cy="520559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700" dirty="0"/>
              <a:t>Clarificación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0397D5-60D7-EEC5-2DAE-1CEB88EC7F4C}"/>
              </a:ext>
            </a:extLst>
          </p:cNvPr>
          <p:cNvSpPr/>
          <p:nvPr/>
        </p:nvSpPr>
        <p:spPr>
          <a:xfrm>
            <a:off x="7517713" y="3681382"/>
            <a:ext cx="1559175" cy="52055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Esterilización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B9E785-3AB7-6EAB-3610-59511087C08E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035695" y="3129093"/>
            <a:ext cx="0" cy="5522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9CBB7C-149F-B2E8-A445-B2773B90F638}"/>
              </a:ext>
            </a:extLst>
          </p:cNvPr>
          <p:cNvCxnSpPr>
            <a:cxnSpLocks/>
          </p:cNvCxnSpPr>
          <p:nvPr/>
        </p:nvCxnSpPr>
        <p:spPr>
          <a:xfrm>
            <a:off x="6167897" y="3035872"/>
            <a:ext cx="0" cy="6455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415CC7-C13A-2738-BE98-60A9AEC7D9B0}"/>
              </a:ext>
            </a:extLst>
          </p:cNvPr>
          <p:cNvCxnSpPr>
            <a:cxnSpLocks/>
          </p:cNvCxnSpPr>
          <p:nvPr/>
        </p:nvCxnSpPr>
        <p:spPr>
          <a:xfrm>
            <a:off x="2431997" y="2861602"/>
            <a:ext cx="82411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AD0D66-E898-BDDD-CED0-5BFA7BB786E6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4815282" y="3941663"/>
            <a:ext cx="5716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0B5B9F-7526-7489-8C5B-46E53AB39D62}"/>
              </a:ext>
            </a:extLst>
          </p:cNvPr>
          <p:cNvCxnSpPr>
            <a:cxnSpLocks/>
          </p:cNvCxnSpPr>
          <p:nvPr/>
        </p:nvCxnSpPr>
        <p:spPr>
          <a:xfrm>
            <a:off x="9076888" y="3941663"/>
            <a:ext cx="82411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7FCA79-7A0B-CAB2-D8ED-4116BDC33DB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946085" y="3941662"/>
            <a:ext cx="57162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B12C908-BBF6-EB22-F2BD-DE68F2B74F15}"/>
              </a:ext>
            </a:extLst>
          </p:cNvPr>
          <p:cNvSpPr txBox="1"/>
          <p:nvPr/>
        </p:nvSpPr>
        <p:spPr>
          <a:xfrm>
            <a:off x="1660911" y="2624870"/>
            <a:ext cx="1308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ng-Latn-001" sz="1600" dirty="0"/>
              <a:t>A</a:t>
            </a:r>
            <a:r>
              <a:rPr lang="es-ES" sz="1600" dirty="0"/>
              <a:t>gua</a:t>
            </a:r>
          </a:p>
          <a:p>
            <a:r>
              <a:rPr lang="ang-Latn-001" sz="1600" dirty="0"/>
              <a:t>M</a:t>
            </a:r>
            <a:r>
              <a:rPr lang="es-ES" sz="1600" dirty="0" err="1"/>
              <a:t>elazas</a:t>
            </a:r>
            <a:endParaRPr lang="es-E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A4EFCF-E070-94EA-951D-D717263027BF}"/>
              </a:ext>
            </a:extLst>
          </p:cNvPr>
          <p:cNvSpPr txBox="1"/>
          <p:nvPr/>
        </p:nvSpPr>
        <p:spPr>
          <a:xfrm>
            <a:off x="5880683" y="2699536"/>
            <a:ext cx="780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ng-Latn-001" sz="1600" dirty="0"/>
              <a:t>A</a:t>
            </a:r>
            <a:r>
              <a:rPr lang="es-ES" sz="1600" dirty="0"/>
              <a:t>gua</a:t>
            </a:r>
            <a:endParaRPr lang="es-E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506389-E9D5-0688-C44F-BE0EF21CAB1E}"/>
              </a:ext>
            </a:extLst>
          </p:cNvPr>
          <p:cNvCxnSpPr>
            <a:cxnSpLocks/>
          </p:cNvCxnSpPr>
          <p:nvPr/>
        </p:nvCxnSpPr>
        <p:spPr>
          <a:xfrm>
            <a:off x="6168486" y="4201941"/>
            <a:ext cx="0" cy="5522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BD834D9-8960-E069-6ABF-A3EC58340980}"/>
              </a:ext>
            </a:extLst>
          </p:cNvPr>
          <p:cNvSpPr txBox="1"/>
          <p:nvPr/>
        </p:nvSpPr>
        <p:spPr>
          <a:xfrm>
            <a:off x="5546302" y="4754230"/>
            <a:ext cx="1399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ng-Latn-001" sz="1600" dirty="0"/>
              <a:t>P</a:t>
            </a:r>
            <a:r>
              <a:rPr lang="es-ES" sz="1600" dirty="0" err="1"/>
              <a:t>recipitados</a:t>
            </a:r>
            <a:endParaRPr lang="es-E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3AE58D-34DB-056F-DE72-BD3C1900CFF5}"/>
              </a:ext>
            </a:extLst>
          </p:cNvPr>
          <p:cNvSpPr txBox="1"/>
          <p:nvPr/>
        </p:nvSpPr>
        <p:spPr>
          <a:xfrm>
            <a:off x="9982200" y="3772384"/>
            <a:ext cx="1559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Fermentación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B1AFE5-F3B2-9980-FFCA-2065FF844ECB}"/>
              </a:ext>
            </a:extLst>
          </p:cNvPr>
          <p:cNvSpPr txBox="1"/>
          <p:nvPr/>
        </p:nvSpPr>
        <p:spPr>
          <a:xfrm>
            <a:off x="4730580" y="5452776"/>
            <a:ext cx="733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/>
              <a:t>Fig</a:t>
            </a:r>
            <a:r>
              <a:rPr lang="es-ES" sz="1400" b="1" dirty="0"/>
              <a:t> 10. </a:t>
            </a:r>
            <a:r>
              <a:rPr lang="es-ES" sz="1400" dirty="0"/>
              <a:t>Diagrama del </a:t>
            </a:r>
            <a:r>
              <a:rPr lang="es-ES" sz="1400" dirty="0" err="1"/>
              <a:t>upstream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890114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B2E117-C336-09D4-19ED-0ABCA9B0B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83" y="889046"/>
            <a:ext cx="6190488" cy="580869"/>
          </a:xfrm>
        </p:spPr>
        <p:txBody>
          <a:bodyPr>
            <a:normAutofit/>
          </a:bodyPr>
          <a:lstStyle/>
          <a:p>
            <a:r>
              <a:rPr lang="es-ES" sz="2800" b="1" dirty="0"/>
              <a:t>5.3. Fermentación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50EB49E-7045-CA4D-B857-C0E2E44556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1542825"/>
              </p:ext>
            </p:extLst>
          </p:nvPr>
        </p:nvGraphicFramePr>
        <p:xfrm>
          <a:off x="7031040" y="1153514"/>
          <a:ext cx="4556232" cy="261550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278116">
                  <a:extLst>
                    <a:ext uri="{9D8B030D-6E8A-4147-A177-3AD203B41FA5}">
                      <a16:colId xmlns:a16="http://schemas.microsoft.com/office/drawing/2014/main" val="3705221005"/>
                    </a:ext>
                  </a:extLst>
                </a:gridCol>
                <a:gridCol w="2278116">
                  <a:extLst>
                    <a:ext uri="{9D8B030D-6E8A-4147-A177-3AD203B41FA5}">
                      <a16:colId xmlns:a16="http://schemas.microsoft.com/office/drawing/2014/main" val="726579168"/>
                    </a:ext>
                  </a:extLst>
                </a:gridCol>
              </a:tblGrid>
              <a:tr h="503644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Condiciones fermentación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Otras cepas posibles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60852196"/>
                  </a:ext>
                </a:extLst>
              </a:tr>
              <a:tr h="291583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[O2]</a:t>
                      </a:r>
                      <a:r>
                        <a:rPr lang="es-ES" sz="1600" dirty="0" err="1"/>
                        <a:t>ini</a:t>
                      </a:r>
                      <a:r>
                        <a:rPr lang="ang-Latn-001" sz="1600" dirty="0"/>
                        <a:t> = 200–300 g/L</a:t>
                      </a:r>
                      <a:endParaRPr lang="es-ES" sz="1600" dirty="0"/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A. Niger ORS-4.410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50807561"/>
                  </a:ext>
                </a:extLst>
              </a:tr>
              <a:tr h="291583">
                <a:tc>
                  <a:txBody>
                    <a:bodyPr/>
                    <a:lstStyle/>
                    <a:p>
                      <a:pPr algn="ctr"/>
                      <a:r>
                        <a:rPr lang="ang-Latn-001" sz="1600" dirty="0"/>
                        <a:t>30C</a:t>
                      </a:r>
                      <a:endParaRPr lang="es-ES" sz="1600" dirty="0"/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A. Niger CCM8004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50399606"/>
                  </a:ext>
                </a:extLst>
              </a:tr>
              <a:tr h="291583">
                <a:tc>
                  <a:txBody>
                    <a:bodyPr/>
                    <a:lstStyle/>
                    <a:p>
                      <a:pPr algn="ctr"/>
                      <a:r>
                        <a:rPr lang="ang-Latn-001" sz="1600" dirty="0"/>
                        <a:t>pH = 6.5</a:t>
                      </a:r>
                      <a:endParaRPr lang="es-ES" sz="1600" dirty="0"/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A. Niger AN151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72851953"/>
                  </a:ext>
                </a:extLst>
              </a:tr>
              <a:tr h="420949">
                <a:tc>
                  <a:txBody>
                    <a:bodyPr/>
                    <a:lstStyle/>
                    <a:p>
                      <a:pPr algn="ctr"/>
                      <a:r>
                        <a:rPr lang="ang-Latn-001" sz="1600" dirty="0"/>
                        <a:t>Vel_aire_ini=0.15vvm</a:t>
                      </a:r>
                      <a:endParaRPr lang="es-ES" sz="1600" dirty="0"/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Pseudomonas </a:t>
                      </a:r>
                      <a:r>
                        <a:rPr lang="es-ES" sz="1600" dirty="0" err="1"/>
                        <a:t>Ovalis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72643532"/>
                  </a:ext>
                </a:extLst>
              </a:tr>
              <a:tr h="530151">
                <a:tc>
                  <a:txBody>
                    <a:bodyPr/>
                    <a:lstStyle/>
                    <a:p>
                      <a:pPr algn="ctr"/>
                      <a:r>
                        <a:rPr lang="ang-Latn-001" sz="1600" dirty="0"/>
                        <a:t>Vel_aire_fin = 1vvm</a:t>
                      </a:r>
                      <a:endParaRPr lang="es-ES" sz="1600" dirty="0"/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/>
                        <a:t>G. </a:t>
                      </a:r>
                      <a:r>
                        <a:rPr lang="es-ES" sz="1600" dirty="0" err="1"/>
                        <a:t>Oxydans</a:t>
                      </a:r>
                      <a:r>
                        <a:rPr lang="es-ES" sz="1600" dirty="0"/>
                        <a:t> NBI</a:t>
                      </a:r>
                      <a:r>
                        <a:rPr lang="ang-Latn-001" sz="1600" dirty="0"/>
                        <a:t>MCC</a:t>
                      </a:r>
                      <a:endParaRPr lang="es-ES" sz="1600" dirty="0"/>
                    </a:p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1961267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942AD-D2AC-BD22-15F9-091F26F7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t>29</a:t>
            </a:fld>
            <a:endParaRPr lang="es-E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B3E4FF-7210-1657-51CC-11ACE200BA32}"/>
              </a:ext>
            </a:extLst>
          </p:cNvPr>
          <p:cNvSpPr txBox="1"/>
          <p:nvPr/>
        </p:nvSpPr>
        <p:spPr>
          <a:xfrm>
            <a:off x="1006364" y="1933663"/>
            <a:ext cx="634977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Fermentadores agitados sumergido </a:t>
            </a:r>
            <a:r>
              <a:rPr lang="es-ES" sz="1600" dirty="0">
                <a:sym typeface="Wingdings" panose="05000000000000000000" pitchFamily="2" charset="2"/>
              </a:rPr>
              <a:t></a:t>
            </a:r>
            <a:r>
              <a:rPr lang="ang-Latn" sz="1600" dirty="0">
                <a:sym typeface="Wingdings" panose="05000000000000000000" pitchFamily="2" charset="2"/>
              </a:rPr>
              <a:t> </a:t>
            </a:r>
            <a:r>
              <a:rPr lang="es-ES" sz="1600" dirty="0">
                <a:sym typeface="Wingdings" panose="05000000000000000000" pitchFamily="2" charset="2"/>
              </a:rPr>
              <a:t>  </a:t>
            </a:r>
            <a:r>
              <a:rPr lang="ang-Latn" sz="1600" dirty="0">
                <a:sym typeface="Wingdings" panose="05000000000000000000" pitchFamily="2" charset="2"/>
              </a:rPr>
              <a:t>viscosidad</a:t>
            </a:r>
            <a:endParaRPr lang="es-ES" sz="1600" dirty="0">
              <a:sym typeface="Wingdings" panose="05000000000000000000" pitchFamily="2" charset="2"/>
            </a:endParaRPr>
          </a:p>
          <a:p>
            <a:endParaRPr lang="ang-Latn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ng-Latn" sz="1600" dirty="0">
                <a:sym typeface="Wingdings" panose="05000000000000000000" pitchFamily="2" charset="2"/>
              </a:rPr>
              <a:t>Soluci</a:t>
            </a:r>
            <a:r>
              <a:rPr lang="es-ES" sz="1600" dirty="0" err="1">
                <a:sym typeface="Wingdings" panose="05000000000000000000" pitchFamily="2" charset="2"/>
              </a:rPr>
              <a:t>ó</a:t>
            </a:r>
            <a:r>
              <a:rPr lang="ang-Latn" sz="1600" dirty="0">
                <a:sym typeface="Wingdings" panose="05000000000000000000" pitchFamily="2" charset="2"/>
              </a:rPr>
              <a:t>n</a:t>
            </a:r>
            <a:r>
              <a:rPr lang="es-ES" sz="1600" dirty="0">
                <a:sym typeface="Wingdings" panose="05000000000000000000" pitchFamily="2" charset="2"/>
              </a:rPr>
              <a:t>  morfología cultivo pellet</a:t>
            </a:r>
          </a:p>
          <a:p>
            <a:endParaRPr lang="es-E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ym typeface="Wingdings" panose="05000000000000000000" pitchFamily="2" charset="2"/>
              </a:rPr>
              <a:t>[O2]   centro pellet  recurrimos aireación + agitación</a:t>
            </a:r>
            <a:endParaRPr lang="es-E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D20773-FAFA-26BA-2BAE-A3AAA9C79442}"/>
              </a:ext>
            </a:extLst>
          </p:cNvPr>
          <p:cNvSpPr txBox="1"/>
          <p:nvPr/>
        </p:nvSpPr>
        <p:spPr>
          <a:xfrm>
            <a:off x="1006364" y="3938107"/>
            <a:ext cx="90547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ang-Latn-001" sz="1600" dirty="0"/>
              <a:t>Etapa </a:t>
            </a:r>
            <a:r>
              <a:rPr lang="es-ES" sz="1600" dirty="0"/>
              <a:t>Crecimiento pH</a:t>
            </a:r>
            <a:r>
              <a:rPr lang="ang-Latn-001" sz="1600" dirty="0"/>
              <a:t> </a:t>
            </a:r>
            <a:r>
              <a:rPr lang="ang-Latn" sz="1600" dirty="0"/>
              <a:t>= </a:t>
            </a:r>
            <a:r>
              <a:rPr lang="es-ES" sz="1600" dirty="0"/>
              <a:t>6.5</a:t>
            </a:r>
            <a:r>
              <a:rPr lang="ang-Latn-001" sz="1600" dirty="0"/>
              <a:t> </a:t>
            </a:r>
            <a:r>
              <a:rPr lang="es-ES" sz="1600" dirty="0">
                <a:sym typeface="Wingdings" panose="05000000000000000000" pitchFamily="2" charset="2"/>
              </a:rPr>
              <a:t></a:t>
            </a:r>
            <a:r>
              <a:rPr lang="ang-Latn" sz="1600" dirty="0">
                <a:sym typeface="Wingdings" panose="05000000000000000000" pitchFamily="2" charset="2"/>
              </a:rPr>
              <a:t> </a:t>
            </a:r>
            <a:r>
              <a:rPr lang="es-ES" sz="1600" dirty="0">
                <a:sym typeface="Wingdings" panose="05000000000000000000" pitchFamily="2" charset="2"/>
              </a:rPr>
              <a:t>Et</a:t>
            </a:r>
            <a:r>
              <a:rPr lang="ang-Latn-001" sz="1600" dirty="0">
                <a:sym typeface="Wingdings" panose="05000000000000000000" pitchFamily="2" charset="2"/>
              </a:rPr>
              <a:t>apa</a:t>
            </a:r>
            <a:r>
              <a:rPr lang="es-ES" sz="1600" dirty="0">
                <a:sym typeface="Wingdings" panose="05000000000000000000" pitchFamily="2" charset="2"/>
              </a:rPr>
              <a:t> </a:t>
            </a:r>
            <a:r>
              <a:rPr lang="es-ES" sz="1600" dirty="0" err="1">
                <a:sym typeface="Wingdings" panose="05000000000000000000" pitchFamily="2" charset="2"/>
              </a:rPr>
              <a:t>Prod</a:t>
            </a:r>
            <a:r>
              <a:rPr lang="ang-Latn-001" sz="1600" dirty="0">
                <a:sym typeface="Wingdings" panose="05000000000000000000" pitchFamily="2" charset="2"/>
              </a:rPr>
              <a:t>uctiva</a:t>
            </a:r>
            <a:r>
              <a:rPr lang="es-ES" sz="1600" dirty="0">
                <a:sym typeface="Wingdings" panose="05000000000000000000" pitchFamily="2" charset="2"/>
              </a:rPr>
              <a:t> </a:t>
            </a:r>
            <a:r>
              <a:rPr lang="ang-Latn-001" sz="1600" dirty="0">
                <a:sym typeface="Wingdings" panose="05000000000000000000" pitchFamily="2" charset="2"/>
              </a:rPr>
              <a:t>pH =</a:t>
            </a:r>
            <a:r>
              <a:rPr lang="es-ES" sz="1600" dirty="0">
                <a:sym typeface="Wingdings" panose="05000000000000000000" pitchFamily="2" charset="2"/>
              </a:rPr>
              <a:t> 5.5. </a:t>
            </a:r>
            <a:endParaRPr lang="ang-Latn-001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ang-Latn-001" sz="16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ng-Latn-001" sz="1600" dirty="0">
                <a:sym typeface="Wingdings" panose="05000000000000000000" pitchFamily="2" charset="2"/>
              </a:rPr>
              <a:t>pH   </a:t>
            </a:r>
            <a:r>
              <a:rPr lang="es-ES" sz="1600" dirty="0">
                <a:sym typeface="Wingdings" panose="05000000000000000000" pitchFamily="2" charset="2"/>
              </a:rPr>
              <a:t>baja al liberar GA </a:t>
            </a:r>
            <a:r>
              <a:rPr lang="ang-Latn-001" sz="1600" dirty="0">
                <a:sym typeface="Wingdings" panose="05000000000000000000" pitchFamily="2" charset="2"/>
              </a:rPr>
              <a:t>+</a:t>
            </a:r>
            <a:r>
              <a:rPr lang="es-ES" sz="1600" dirty="0">
                <a:sym typeface="Wingdings" panose="05000000000000000000" pitchFamily="2" charset="2"/>
              </a:rPr>
              <a:t> H2O2 </a:t>
            </a:r>
            <a:r>
              <a:rPr lang="ang-Latn-001" sz="1600" dirty="0">
                <a:sym typeface="Wingdings" panose="05000000000000000000" pitchFamily="2" charset="2"/>
              </a:rPr>
              <a:t> + NaOH progres.  </a:t>
            </a:r>
            <a:r>
              <a:rPr lang="es-ES" sz="1600" dirty="0" err="1">
                <a:sym typeface="Wingdings" panose="05000000000000000000" pitchFamily="2" charset="2"/>
              </a:rPr>
              <a:t>Inactiv</a:t>
            </a:r>
            <a:r>
              <a:rPr lang="ang-Latn-001" sz="1600" dirty="0">
                <a:sym typeface="Wingdings" panose="05000000000000000000" pitchFamily="2" charset="2"/>
              </a:rPr>
              <a:t>a</a:t>
            </a:r>
            <a:r>
              <a:rPr lang="es-ES" sz="1600" dirty="0">
                <a:sym typeface="Wingdings" panose="05000000000000000000" pitchFamily="2" charset="2"/>
              </a:rPr>
              <a:t> GOD </a:t>
            </a:r>
            <a:r>
              <a:rPr lang="ang-Latn-001" sz="1600" dirty="0">
                <a:sym typeface="Wingdings" panose="05000000000000000000" pitchFamily="2" charset="2"/>
              </a:rPr>
              <a:t>a </a:t>
            </a:r>
            <a:r>
              <a:rPr lang="es-ES" sz="1600" dirty="0">
                <a:sym typeface="Wingdings" panose="05000000000000000000" pitchFamily="2" charset="2"/>
              </a:rPr>
              <a:t>pH 3</a:t>
            </a:r>
            <a:endParaRPr lang="ang-Latn-001" sz="1600" dirty="0">
              <a:sym typeface="Wingdings" panose="05000000000000000000" pitchFamily="2" charset="2"/>
            </a:endParaRPr>
          </a:p>
          <a:p>
            <a:pPr lvl="1"/>
            <a:r>
              <a:rPr lang="es-ES" sz="1600" dirty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ang-Latn-001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ym typeface="Wingdings" panose="05000000000000000000" pitchFamily="2" charset="2"/>
              </a:rPr>
              <a:t>Et</a:t>
            </a:r>
            <a:r>
              <a:rPr lang="ang-Latn-001" sz="1600" dirty="0">
                <a:sym typeface="Wingdings" panose="05000000000000000000" pitchFamily="2" charset="2"/>
              </a:rPr>
              <a:t>apa</a:t>
            </a:r>
            <a:r>
              <a:rPr lang="es-ES" sz="1600" dirty="0">
                <a:sym typeface="Wingdings" panose="05000000000000000000" pitchFamily="2" charset="2"/>
              </a:rPr>
              <a:t> </a:t>
            </a:r>
            <a:r>
              <a:rPr lang="es-ES" sz="1600" dirty="0" err="1">
                <a:sym typeface="Wingdings" panose="05000000000000000000" pitchFamily="2" charset="2"/>
              </a:rPr>
              <a:t>Prod</a:t>
            </a:r>
            <a:r>
              <a:rPr lang="ang-Latn-001" sz="1600" dirty="0">
                <a:sym typeface="Wingdings" panose="05000000000000000000" pitchFamily="2" charset="2"/>
              </a:rPr>
              <a:t>uctiva </a:t>
            </a:r>
            <a:r>
              <a:rPr lang="es-ES" sz="1600" dirty="0">
                <a:sym typeface="Wingdings" panose="05000000000000000000" pitchFamily="2" charset="2"/>
              </a:rPr>
              <a:t>GA (</a:t>
            </a:r>
            <a:r>
              <a:rPr lang="es-ES" sz="1600" dirty="0" err="1">
                <a:sym typeface="Wingdings" panose="05000000000000000000" pitchFamily="2" charset="2"/>
              </a:rPr>
              <a:t>max</a:t>
            </a:r>
            <a:r>
              <a:rPr lang="es-ES" sz="1600" dirty="0">
                <a:sym typeface="Wingdings" panose="05000000000000000000" pitchFamily="2" charset="2"/>
              </a:rPr>
              <a:t>) = Et</a:t>
            </a:r>
            <a:r>
              <a:rPr lang="ang-Latn-001" sz="1600" dirty="0">
                <a:sym typeface="Wingdings" panose="05000000000000000000" pitchFamily="2" charset="2"/>
              </a:rPr>
              <a:t>apa P</a:t>
            </a:r>
            <a:r>
              <a:rPr lang="es-ES" sz="1600" dirty="0" err="1">
                <a:sym typeface="Wingdings" panose="05000000000000000000" pitchFamily="2" charset="2"/>
              </a:rPr>
              <a:t>rod</a:t>
            </a:r>
            <a:r>
              <a:rPr lang="ang-Latn-001" sz="1600" dirty="0">
                <a:sym typeface="Wingdings" panose="05000000000000000000" pitchFamily="2" charset="2"/>
              </a:rPr>
              <a:t>uctiva G</a:t>
            </a:r>
            <a:r>
              <a:rPr lang="es-ES" sz="1600" dirty="0">
                <a:sym typeface="Wingdings" panose="05000000000000000000" pitchFamily="2" charset="2"/>
              </a:rPr>
              <a:t>OD (</a:t>
            </a:r>
            <a:r>
              <a:rPr lang="es-ES" sz="1600" dirty="0" err="1">
                <a:sym typeface="Wingdings" panose="05000000000000000000" pitchFamily="2" charset="2"/>
              </a:rPr>
              <a:t>max</a:t>
            </a:r>
            <a:r>
              <a:rPr lang="es-ES" sz="1600" dirty="0">
                <a:sym typeface="Wingdings" panose="05000000000000000000" pitchFamily="2" charset="2"/>
              </a:rPr>
              <a:t>)  Parámetros</a:t>
            </a:r>
            <a:r>
              <a:rPr lang="ang-Latn-001" sz="1600" dirty="0">
                <a:sym typeface="Wingdings" panose="05000000000000000000" pitchFamily="2" charset="2"/>
              </a:rPr>
              <a:t> similares</a:t>
            </a:r>
          </a:p>
          <a:p>
            <a:endParaRPr lang="es-E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b="1" dirty="0">
                <a:sym typeface="Wingdings" panose="05000000000000000000" pitchFamily="2" charset="2"/>
              </a:rPr>
              <a:t>η </a:t>
            </a:r>
            <a:r>
              <a:rPr lang="es-ES" sz="1600" dirty="0">
                <a:sym typeface="Wingdings" panose="05000000000000000000" pitchFamily="2" charset="2"/>
              </a:rPr>
              <a:t>90-98% </a:t>
            </a:r>
            <a:r>
              <a:rPr lang="ang-Latn" sz="1600" dirty="0">
                <a:sym typeface="Wingdings" panose="05000000000000000000" pitchFamily="2" charset="2"/>
              </a:rPr>
              <a:t> baja</a:t>
            </a:r>
            <a:r>
              <a:rPr lang="es-ES" sz="1600" dirty="0">
                <a:sym typeface="Wingdings" panose="05000000000000000000" pitchFamily="2" charset="2"/>
              </a:rPr>
              <a:t> 2-4% </a:t>
            </a:r>
            <a:r>
              <a:rPr lang="ang-Latn-001" sz="1600" dirty="0">
                <a:sym typeface="Wingdings" panose="05000000000000000000" pitchFamily="2" charset="2"/>
              </a:rPr>
              <a:t>tras el downstream</a:t>
            </a:r>
          </a:p>
          <a:p>
            <a:endParaRPr lang="es-E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ym typeface="Wingdings" panose="05000000000000000000" pitchFamily="2" charset="2"/>
              </a:rPr>
              <a:t>Otras cepas viables</a:t>
            </a:r>
            <a:r>
              <a:rPr lang="ang-Latn-001" sz="1600" dirty="0">
                <a:sym typeface="Wingdings" panose="05000000000000000000" pitchFamily="2" charset="2"/>
              </a:rPr>
              <a:t>: depende producto, fuente de C, regimen producci</a:t>
            </a:r>
            <a:r>
              <a:rPr lang="es-ES" sz="1600" dirty="0" err="1">
                <a:sym typeface="Wingdings" panose="05000000000000000000" pitchFamily="2" charset="2"/>
              </a:rPr>
              <a:t>ó</a:t>
            </a:r>
            <a:r>
              <a:rPr lang="ang-Latn-001" sz="1600" dirty="0">
                <a:sym typeface="Wingdings" panose="05000000000000000000" pitchFamily="2" charset="2"/>
              </a:rPr>
              <a:t>n...</a:t>
            </a:r>
            <a:endParaRPr lang="es-ES" sz="1600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1DCF61D-7DA8-E972-8DBB-CB2100917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178360"/>
              </p:ext>
            </p:extLst>
          </p:nvPr>
        </p:nvGraphicFramePr>
        <p:xfrm>
          <a:off x="9503764" y="4023711"/>
          <a:ext cx="1955393" cy="222504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955393">
                  <a:extLst>
                    <a:ext uri="{9D8B030D-6E8A-4147-A177-3AD203B41FA5}">
                      <a16:colId xmlns:a16="http://schemas.microsoft.com/office/drawing/2014/main" val="1912482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Factores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758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Temperatura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460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Tasa de aireación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483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[Glucosa]</a:t>
                      </a:r>
                      <a:r>
                        <a:rPr lang="ang-Latn-001" sz="1600" dirty="0"/>
                        <a:t> (ini)</a:t>
                      </a:r>
                      <a:endParaRPr lang="es-E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56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[M</a:t>
                      </a:r>
                      <a:r>
                        <a:rPr lang="ang-Latn-001" sz="1600" dirty="0"/>
                        <a:t>g</a:t>
                      </a:r>
                      <a:r>
                        <a:rPr lang="es-ES" sz="1600" dirty="0"/>
                        <a:t>] </a:t>
                      </a:r>
                      <a:r>
                        <a:rPr lang="ang-Latn" sz="1600" dirty="0"/>
                        <a:t>&amp; </a:t>
                      </a:r>
                      <a:r>
                        <a:rPr lang="es-ES" sz="1600" dirty="0"/>
                        <a:t>[</a:t>
                      </a:r>
                      <a:r>
                        <a:rPr lang="ang-Latn-001" sz="1600" dirty="0"/>
                        <a:t>P</a:t>
                      </a:r>
                      <a:r>
                        <a:rPr lang="es-ES" sz="16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712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Espuma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649013"/>
                  </a:ext>
                </a:extLst>
              </a:tr>
            </a:tbl>
          </a:graphicData>
        </a:graphic>
      </p:graphicFrame>
      <p:sp>
        <p:nvSpPr>
          <p:cNvPr id="14" name="Marcador de pie de página 9">
            <a:extLst>
              <a:ext uri="{FF2B5EF4-FFF2-40B4-BE49-F238E27FC236}">
                <a16:creationId xmlns:a16="http://schemas.microsoft.com/office/drawing/2014/main" id="{A237E660-D4FF-1502-3E8E-154F783117FB}"/>
              </a:ext>
            </a:extLst>
          </p:cNvPr>
          <p:cNvSpPr txBox="1">
            <a:spLocks/>
          </p:cNvSpPr>
          <p:nvPr/>
        </p:nvSpPr>
        <p:spPr>
          <a:xfrm>
            <a:off x="7924800" y="53370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5. Producción industrial de ácido glucónico</a:t>
            </a:r>
            <a:endParaRPr lang="es-E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47674-64E2-D08A-DD6D-ACA9DCBFE992}"/>
              </a:ext>
            </a:extLst>
          </p:cNvPr>
          <p:cNvSpPr txBox="1"/>
          <p:nvPr/>
        </p:nvSpPr>
        <p:spPr>
          <a:xfrm>
            <a:off x="838200" y="1520174"/>
            <a:ext cx="206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ang-Latn-001" b="1" dirty="0"/>
              <a:t>Fermentador: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BE7404-FB5B-C600-13B6-D4AAA78F9A8D}"/>
              </a:ext>
            </a:extLst>
          </p:cNvPr>
          <p:cNvCxnSpPr/>
          <p:nvPr/>
        </p:nvCxnSpPr>
        <p:spPr>
          <a:xfrm flipV="1">
            <a:off x="5148967" y="1916857"/>
            <a:ext cx="0" cy="32187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1B1DD0-C99F-1923-16F7-730D065A8E45}"/>
              </a:ext>
            </a:extLst>
          </p:cNvPr>
          <p:cNvCxnSpPr>
            <a:cxnSpLocks/>
          </p:cNvCxnSpPr>
          <p:nvPr/>
        </p:nvCxnSpPr>
        <p:spPr>
          <a:xfrm>
            <a:off x="1889997" y="2915747"/>
            <a:ext cx="0" cy="32187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5FCE03-1A3B-8CFD-A737-70ED4EA82349}"/>
              </a:ext>
            </a:extLst>
          </p:cNvPr>
          <p:cNvSpPr txBox="1"/>
          <p:nvPr/>
        </p:nvSpPr>
        <p:spPr>
          <a:xfrm>
            <a:off x="838200" y="3494987"/>
            <a:ext cx="455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ang-Latn-001" b="1" dirty="0"/>
              <a:t>Efecto del pH</a:t>
            </a:r>
            <a:r>
              <a:rPr lang="es-ES" b="1" dirty="0"/>
              <a:t>: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61A2E5-CFD2-87E3-989A-F4B405355342}"/>
              </a:ext>
            </a:extLst>
          </p:cNvPr>
          <p:cNvCxnSpPr>
            <a:cxnSpLocks/>
          </p:cNvCxnSpPr>
          <p:nvPr/>
        </p:nvCxnSpPr>
        <p:spPr>
          <a:xfrm>
            <a:off x="2184286" y="4451827"/>
            <a:ext cx="0" cy="32187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Graphic 17" descr="Close">
            <a:extLst>
              <a:ext uri="{FF2B5EF4-FFF2-40B4-BE49-F238E27FC236}">
                <a16:creationId xmlns:a16="http://schemas.microsoft.com/office/drawing/2014/main" id="{1873F850-D382-0094-AC65-961BD5F8B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8378" y="4436100"/>
            <a:ext cx="321877" cy="32187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9849A6D-711E-2B0D-C5BB-EA2EF7177DB7}"/>
              </a:ext>
            </a:extLst>
          </p:cNvPr>
          <p:cNvCxnSpPr>
            <a:cxnSpLocks/>
          </p:cNvCxnSpPr>
          <p:nvPr/>
        </p:nvCxnSpPr>
        <p:spPr>
          <a:xfrm>
            <a:off x="1006364" y="4984410"/>
            <a:ext cx="8320463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131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554A4A-79F9-A1E7-AABB-6C37B519F76E}"/>
              </a:ext>
            </a:extLst>
          </p:cNvPr>
          <p:cNvSpPr/>
          <p:nvPr/>
        </p:nvSpPr>
        <p:spPr>
          <a:xfrm>
            <a:off x="794327" y="2419927"/>
            <a:ext cx="997528" cy="143884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0202C1-B191-3290-9CA3-8477A7E7847B}"/>
              </a:ext>
            </a:extLst>
          </p:cNvPr>
          <p:cNvSpPr/>
          <p:nvPr/>
        </p:nvSpPr>
        <p:spPr>
          <a:xfrm>
            <a:off x="10400145" y="1990159"/>
            <a:ext cx="997528" cy="143884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156" y="1211627"/>
            <a:ext cx="10607963" cy="2647141"/>
          </a:xfrm>
        </p:spPr>
        <p:txBody>
          <a:bodyPr rtlCol="0">
            <a:normAutofit/>
          </a:bodyPr>
          <a:lstStyle/>
          <a:p>
            <a:pPr rtl="0"/>
            <a:r>
              <a:rPr lang="es-ES" sz="5400" b="1" cap="all" spc="400" dirty="0">
                <a:solidFill>
                  <a:schemeClr val="tx1"/>
                </a:solidFill>
                <a:latin typeface="+mn-lt"/>
              </a:rPr>
              <a:t>1</a:t>
            </a:r>
            <a:r>
              <a:rPr lang="es-ES" b="1" cap="all" spc="400" dirty="0">
                <a:solidFill>
                  <a:schemeClr val="tx1"/>
                </a:solidFill>
                <a:latin typeface="+mn-lt"/>
              </a:rPr>
              <a:t>. </a:t>
            </a:r>
            <a:r>
              <a:rPr lang="es-ES" sz="4800" b="1" cap="all" spc="400" dirty="0">
                <a:solidFill>
                  <a:schemeClr val="tx1"/>
                </a:solidFill>
                <a:latin typeface="+mn-lt"/>
              </a:rPr>
              <a:t>Objeto y justificación de la tesis</a:t>
            </a:r>
            <a:endParaRPr lang="es-ES" sz="66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B3AEF6-9DC2-48D6-6A28-744D0F374031}"/>
              </a:ext>
            </a:extLst>
          </p:cNvPr>
          <p:cNvCxnSpPr>
            <a:cxnSpLocks/>
          </p:cNvCxnSpPr>
          <p:nvPr/>
        </p:nvCxnSpPr>
        <p:spPr>
          <a:xfrm flipH="1">
            <a:off x="2169421" y="4295594"/>
            <a:ext cx="8053431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23D86-8A48-7018-F6CA-06D7784F9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>
                <a:solidFill>
                  <a:schemeClr val="accent2"/>
                </a:solidFill>
              </a:rPr>
              <a:pPr rtl="0"/>
              <a:t>30</a:t>
            </a:fld>
            <a:endParaRPr lang="es-ES" noProof="0" dirty="0">
              <a:solidFill>
                <a:schemeClr val="accent2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2F442F-3050-E6E0-B946-1B9942524588}"/>
              </a:ext>
            </a:extLst>
          </p:cNvPr>
          <p:cNvSpPr/>
          <p:nvPr/>
        </p:nvSpPr>
        <p:spPr>
          <a:xfrm>
            <a:off x="5101529" y="3168720"/>
            <a:ext cx="1829140" cy="520559"/>
          </a:xfrm>
          <a:prstGeom prst="roundRect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Fermentación</a:t>
            </a:r>
            <a:endParaRPr lang="es-ES" sz="16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9CBB7C-149F-B2E8-A445-B2773B90F638}"/>
              </a:ext>
            </a:extLst>
          </p:cNvPr>
          <p:cNvCxnSpPr>
            <a:cxnSpLocks/>
          </p:cNvCxnSpPr>
          <p:nvPr/>
        </p:nvCxnSpPr>
        <p:spPr>
          <a:xfrm>
            <a:off x="5986226" y="2523210"/>
            <a:ext cx="0" cy="64551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AD0D66-E898-BDDD-CED0-5BFA7BB786E6}"/>
              </a:ext>
            </a:extLst>
          </p:cNvPr>
          <p:cNvCxnSpPr>
            <a:cxnSpLocks/>
          </p:cNvCxnSpPr>
          <p:nvPr/>
        </p:nvCxnSpPr>
        <p:spPr>
          <a:xfrm>
            <a:off x="4565819" y="3428999"/>
            <a:ext cx="535710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7FCA79-7A0B-CAB2-D8ED-4116BDC33DB0}"/>
              </a:ext>
            </a:extLst>
          </p:cNvPr>
          <p:cNvCxnSpPr>
            <a:cxnSpLocks/>
          </p:cNvCxnSpPr>
          <p:nvPr/>
        </p:nvCxnSpPr>
        <p:spPr>
          <a:xfrm flipV="1">
            <a:off x="6930668" y="3428999"/>
            <a:ext cx="571628" cy="1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03AE58D-34DB-056F-DE72-BD3C1900CFF5}"/>
              </a:ext>
            </a:extLst>
          </p:cNvPr>
          <p:cNvSpPr txBox="1"/>
          <p:nvPr/>
        </p:nvSpPr>
        <p:spPr>
          <a:xfrm>
            <a:off x="7487294" y="3259722"/>
            <a:ext cx="2266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Licor con GA-sodio</a:t>
            </a:r>
          </a:p>
          <a:p>
            <a:pPr algn="ctr"/>
            <a:r>
              <a:rPr lang="es-ES" sz="1600" dirty="0"/>
              <a:t>(a </a:t>
            </a:r>
            <a:r>
              <a:rPr lang="es-ES" sz="1600" dirty="0" err="1"/>
              <a:t>downstream</a:t>
            </a:r>
            <a:r>
              <a:rPr lang="es-ES" sz="1600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B1AFE5-F3B2-9980-FFCA-2065FF844ECB}"/>
              </a:ext>
            </a:extLst>
          </p:cNvPr>
          <p:cNvSpPr txBox="1"/>
          <p:nvPr/>
        </p:nvSpPr>
        <p:spPr>
          <a:xfrm>
            <a:off x="4365342" y="5234630"/>
            <a:ext cx="733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/>
              <a:t>Fig</a:t>
            </a:r>
            <a:r>
              <a:rPr lang="es-ES" sz="1400" b="1" dirty="0"/>
              <a:t> 11. </a:t>
            </a:r>
            <a:r>
              <a:rPr lang="es-ES" sz="1400" dirty="0"/>
              <a:t>Diagrama de la fermentación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B8F56B-5436-8075-F611-C81EE21F46F0}"/>
              </a:ext>
            </a:extLst>
          </p:cNvPr>
          <p:cNvSpPr txBox="1"/>
          <p:nvPr/>
        </p:nvSpPr>
        <p:spPr>
          <a:xfrm>
            <a:off x="1047474" y="792371"/>
            <a:ext cx="66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5.3. Fermentación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F3900-85DE-4D12-A739-D856973735CA}"/>
              </a:ext>
            </a:extLst>
          </p:cNvPr>
          <p:cNvSpPr txBox="1"/>
          <p:nvPr/>
        </p:nvSpPr>
        <p:spPr>
          <a:xfrm>
            <a:off x="2437776" y="3259722"/>
            <a:ext cx="2266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Melazas pretratadas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CE844F-A74A-15F5-0129-325590FFBA31}"/>
              </a:ext>
            </a:extLst>
          </p:cNvPr>
          <p:cNvSpPr txBox="1"/>
          <p:nvPr/>
        </p:nvSpPr>
        <p:spPr>
          <a:xfrm>
            <a:off x="5376627" y="2098230"/>
            <a:ext cx="1219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Nutrientes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C319A0-C012-5FC2-D9BB-3211BE5110EA}"/>
              </a:ext>
            </a:extLst>
          </p:cNvPr>
          <p:cNvSpPr/>
          <p:nvPr/>
        </p:nvSpPr>
        <p:spPr>
          <a:xfrm>
            <a:off x="5101529" y="4128847"/>
            <a:ext cx="1829140" cy="520559"/>
          </a:xfrm>
          <a:prstGeom prst="roundRect">
            <a:avLst/>
          </a:prstGeom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Neutralización NaOH</a:t>
            </a:r>
            <a:endParaRPr lang="es-ES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AC7068-1927-4022-CE50-A315B8BE0857}"/>
              </a:ext>
            </a:extLst>
          </p:cNvPr>
          <p:cNvCxnSpPr>
            <a:stCxn id="8" idx="0"/>
            <a:endCxn id="11" idx="2"/>
          </p:cNvCxnSpPr>
          <p:nvPr/>
        </p:nvCxnSpPr>
        <p:spPr>
          <a:xfrm flipV="1">
            <a:off x="6016099" y="3689279"/>
            <a:ext cx="0" cy="439568"/>
          </a:xfrm>
          <a:prstGeom prst="straightConnector1">
            <a:avLst/>
          </a:prstGeom>
          <a:ln w="28575">
            <a:solidFill>
              <a:schemeClr val="accent5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72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5. Producción industrial de ácido glucónico</a:t>
            </a:r>
            <a:endParaRPr lang="es-ES" i="1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2949" y="6309663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31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285D4-DA98-008D-5625-78DA666DBA8D}"/>
              </a:ext>
            </a:extLst>
          </p:cNvPr>
          <p:cNvSpPr txBox="1"/>
          <p:nvPr/>
        </p:nvSpPr>
        <p:spPr>
          <a:xfrm>
            <a:off x="845139" y="1076046"/>
            <a:ext cx="66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5.4. Downstream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CA5B21-2336-935D-4610-A169FC883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0203" y="1840140"/>
            <a:ext cx="9945946" cy="26002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/>
              <a:t>El </a:t>
            </a:r>
            <a:r>
              <a:rPr lang="es-ES" sz="1800" dirty="0" err="1"/>
              <a:t>downstream</a:t>
            </a:r>
            <a:r>
              <a:rPr lang="es-ES" sz="1800" dirty="0"/>
              <a:t> varía en función 	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b="1" u="sng" dirty="0"/>
              <a:t>Reto:</a:t>
            </a:r>
            <a:r>
              <a:rPr lang="es-ES" sz="1800" dirty="0"/>
              <a:t> </a:t>
            </a:r>
            <a:r>
              <a:rPr lang="es-ES" sz="1800" dirty="0" err="1"/>
              <a:t>downstream</a:t>
            </a:r>
            <a:r>
              <a:rPr lang="es-ES" sz="1800" dirty="0"/>
              <a:t> sostenible </a:t>
            </a:r>
            <a:r>
              <a:rPr lang="es-ES" sz="1800" b="1" dirty="0">
                <a:sym typeface="Wingdings" panose="05000000000000000000" pitchFamily="2" charset="2"/>
              </a:rPr>
              <a:t></a:t>
            </a:r>
            <a:r>
              <a:rPr lang="es-ES" sz="1800" dirty="0">
                <a:sym typeface="Wingdings" panose="05000000000000000000" pitchFamily="2" charset="2"/>
              </a:rPr>
              <a:t> Más difícil a </a:t>
            </a:r>
            <a:r>
              <a:rPr lang="es-ES" sz="1800" b="1" dirty="0">
                <a:solidFill>
                  <a:schemeClr val="accent3"/>
                </a:solidFill>
                <a:sym typeface="Wingdings" panose="05000000000000000000" pitchFamily="2" charset="2"/>
              </a:rPr>
              <a:t>más pureza</a:t>
            </a:r>
          </a:p>
          <a:p>
            <a:r>
              <a:rPr lang="es-ES" sz="1800" dirty="0">
                <a:sym typeface="Wingdings" panose="05000000000000000000" pitchFamily="2" charset="2"/>
              </a:rPr>
              <a:t>			              Uso fuentes de carbono heterogéneas</a:t>
            </a:r>
            <a:endParaRPr lang="es-ES" sz="18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70FC89B-E7FD-4497-F5A9-35A0AD26DCA1}"/>
              </a:ext>
            </a:extLst>
          </p:cNvPr>
          <p:cNvSpPr/>
          <p:nvPr/>
        </p:nvSpPr>
        <p:spPr>
          <a:xfrm>
            <a:off x="5534607" y="1953109"/>
            <a:ext cx="978569" cy="191155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74A6A3A-408E-C835-6674-593B7EAFC472}"/>
              </a:ext>
            </a:extLst>
          </p:cNvPr>
          <p:cNvSpPr/>
          <p:nvPr/>
        </p:nvSpPr>
        <p:spPr>
          <a:xfrm>
            <a:off x="6657474" y="1610953"/>
            <a:ext cx="3368842" cy="875468"/>
          </a:xfrm>
          <a:prstGeom prst="round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3B977-E8F8-7910-143E-9AB4167EAABF}"/>
              </a:ext>
            </a:extLst>
          </p:cNvPr>
          <p:cNvSpPr txBox="1"/>
          <p:nvPr/>
        </p:nvSpPr>
        <p:spPr>
          <a:xfrm>
            <a:off x="6785811" y="1592901"/>
            <a:ext cx="3368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F</a:t>
            </a:r>
            <a:r>
              <a:rPr lang="es-ES" sz="1800" dirty="0"/>
              <a:t>uente de carbono</a:t>
            </a:r>
          </a:p>
          <a:p>
            <a:pPr marL="285750" indent="-285750">
              <a:buFontTx/>
              <a:buChar char="-"/>
            </a:pPr>
            <a:r>
              <a:rPr lang="es-ES" dirty="0"/>
              <a:t>M</a:t>
            </a:r>
            <a:r>
              <a:rPr lang="es-ES" sz="1800" dirty="0"/>
              <a:t>étodo de fermentación</a:t>
            </a:r>
          </a:p>
          <a:p>
            <a:pPr marL="285750" indent="-285750">
              <a:buFontTx/>
              <a:buChar char="-"/>
            </a:pPr>
            <a:r>
              <a:rPr lang="es-ES" dirty="0"/>
              <a:t>M</a:t>
            </a:r>
            <a:r>
              <a:rPr lang="es-ES" sz="1800" dirty="0"/>
              <a:t>icroorganismo </a:t>
            </a:r>
            <a:r>
              <a:rPr lang="es-ES" dirty="0"/>
              <a:t>usa</a:t>
            </a:r>
            <a:r>
              <a:rPr lang="es-ES" sz="1800" dirty="0"/>
              <a:t>do</a:t>
            </a:r>
          </a:p>
          <a:p>
            <a:endParaRPr lang="es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2748A-05A1-94B9-8BCB-20FFD981CC6F}"/>
              </a:ext>
            </a:extLst>
          </p:cNvPr>
          <p:cNvSpPr txBox="1"/>
          <p:nvPr/>
        </p:nvSpPr>
        <p:spPr>
          <a:xfrm>
            <a:off x="5128386" y="3972336"/>
            <a:ext cx="575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ym typeface="Wingdings" panose="05000000000000000000" pitchFamily="2" charset="2"/>
              </a:rPr>
              <a:t>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b="1" dirty="0">
                <a:solidFill>
                  <a:schemeClr val="accent3"/>
                </a:solidFill>
                <a:sym typeface="Wingdings" panose="05000000000000000000" pitchFamily="2" charset="2"/>
              </a:rPr>
              <a:t>Muchas unidades </a:t>
            </a:r>
            <a:r>
              <a:rPr lang="es-ES" dirty="0">
                <a:sym typeface="Wingdings" panose="05000000000000000000" pitchFamily="2" charset="2"/>
              </a:rPr>
              <a:t>operando + costes asociados</a:t>
            </a:r>
            <a:endParaRPr lang="es-E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4C3C2-A25A-2B96-E8E6-8639CE3CA76A}"/>
              </a:ext>
            </a:extLst>
          </p:cNvPr>
          <p:cNvSpPr txBox="1"/>
          <p:nvPr/>
        </p:nvSpPr>
        <p:spPr>
          <a:xfrm>
            <a:off x="1540203" y="4758646"/>
            <a:ext cx="10651797" cy="1567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Unidades operativas de la </a:t>
            </a:r>
            <a:r>
              <a:rPr lang="es-ES" b="1" dirty="0">
                <a:solidFill>
                  <a:schemeClr val="accent3"/>
                </a:solidFill>
              </a:rPr>
              <a:t>separación</a:t>
            </a:r>
            <a:r>
              <a:rPr lang="es-ES" b="1" dirty="0"/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Filtración </a:t>
            </a:r>
            <a:r>
              <a:rPr lang="es-ES" dirty="0">
                <a:sym typeface="Wingdings" panose="05000000000000000000" pitchFamily="2" charset="2"/>
              </a:rPr>
              <a:t> micelio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sym typeface="Wingdings" panose="05000000000000000000" pitchFamily="2" charset="2"/>
              </a:rPr>
              <a:t>Nanofiltración  impurezas y productos secundarios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sym typeface="Wingdings" panose="05000000000000000000" pitchFamily="2" charset="2"/>
              </a:rPr>
              <a:t>Decoloración  columna de carbón activado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AF1C1-A627-CB37-DF20-420C124FCF25}"/>
              </a:ext>
            </a:extLst>
          </p:cNvPr>
          <p:cNvSpPr txBox="1"/>
          <p:nvPr/>
        </p:nvSpPr>
        <p:spPr>
          <a:xfrm>
            <a:off x="1540203" y="2577303"/>
            <a:ext cx="1013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</a:t>
            </a:r>
            <a:r>
              <a:rPr lang="es-ES" dirty="0" err="1"/>
              <a:t>downstream</a:t>
            </a:r>
            <a:r>
              <a:rPr lang="es-ES" dirty="0"/>
              <a:t> no varía demasiado si variamos la sal a producir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DB444-5183-733F-E3A8-3BFF0265A9A1}"/>
              </a:ext>
            </a:extLst>
          </p:cNvPr>
          <p:cNvSpPr/>
          <p:nvPr/>
        </p:nvSpPr>
        <p:spPr>
          <a:xfrm>
            <a:off x="10956022" y="1694960"/>
            <a:ext cx="587229" cy="578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3234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23D86-8A48-7018-F6CA-06D7784F9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>
                <a:solidFill>
                  <a:schemeClr val="accent2"/>
                </a:solidFill>
              </a:rPr>
              <a:pPr rtl="0"/>
              <a:t>32</a:t>
            </a:fld>
            <a:endParaRPr lang="es-ES" noProof="0" dirty="0">
              <a:solidFill>
                <a:schemeClr val="accent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9F1B8F-8C84-20B9-536E-6905A049C946}"/>
              </a:ext>
            </a:extLst>
          </p:cNvPr>
          <p:cNvGrpSpPr/>
          <p:nvPr/>
        </p:nvGrpSpPr>
        <p:grpSpPr>
          <a:xfrm>
            <a:off x="917471" y="2084738"/>
            <a:ext cx="11037474" cy="2875561"/>
            <a:chOff x="1121268" y="2401889"/>
            <a:chExt cx="11037474" cy="287556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0E7918-A98D-A7B6-4FCF-6E31852731A7}"/>
                </a:ext>
              </a:extLst>
            </p:cNvPr>
            <p:cNvSpPr/>
            <p:nvPr/>
          </p:nvSpPr>
          <p:spPr>
            <a:xfrm>
              <a:off x="3328921" y="2401889"/>
              <a:ext cx="1559175" cy="520559"/>
            </a:xfrm>
            <a:prstGeom prst="roundRect">
              <a:avLst/>
            </a:prstGeom>
            <a:ln w="381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Filtración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52F442F-3050-E6E0-B946-1B9942524588}"/>
                </a:ext>
              </a:extLst>
            </p:cNvPr>
            <p:cNvSpPr/>
            <p:nvPr/>
          </p:nvSpPr>
          <p:spPr>
            <a:xfrm>
              <a:off x="5481597" y="3666716"/>
              <a:ext cx="1781775" cy="520559"/>
            </a:xfrm>
            <a:prstGeom prst="roundRect">
              <a:avLst/>
            </a:prstGeom>
            <a:ln w="381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Decoloración</a:t>
              </a:r>
              <a:endParaRPr lang="es-ES" sz="1600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95DD6B9-5D0C-3493-5A59-40D6E1D9F7F6}"/>
                </a:ext>
              </a:extLst>
            </p:cNvPr>
            <p:cNvSpPr/>
            <p:nvPr/>
          </p:nvSpPr>
          <p:spPr>
            <a:xfrm>
              <a:off x="3255847" y="3672515"/>
              <a:ext cx="1781777" cy="520559"/>
            </a:xfrm>
            <a:prstGeom prst="roundRect">
              <a:avLst/>
            </a:prstGeom>
            <a:ln w="381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700" dirty="0"/>
                <a:t>Nanofiltración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B9E785-3AB7-6EAB-3610-59511087C08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4108509" y="2922448"/>
              <a:ext cx="0" cy="719857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9CBB7C-149F-B2E8-A445-B2773B90F6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9446" y="3188052"/>
              <a:ext cx="589" cy="495285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B415CC7-C13A-2738-BE98-60A9AEC7D9B0}"/>
                </a:ext>
              </a:extLst>
            </p:cNvPr>
            <p:cNvCxnSpPr>
              <a:cxnSpLocks/>
            </p:cNvCxnSpPr>
            <p:nvPr/>
          </p:nvCxnSpPr>
          <p:spPr>
            <a:xfrm>
              <a:off x="2504811" y="3932793"/>
              <a:ext cx="824110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8AD0D66-E898-BDDD-CED0-5BFA7BB786E6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 flipV="1">
              <a:off x="5037624" y="3926996"/>
              <a:ext cx="443973" cy="5799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C0B5B9F-7526-7489-8C5B-46E53AB39D62}"/>
                </a:ext>
              </a:extLst>
            </p:cNvPr>
            <p:cNvCxnSpPr>
              <a:cxnSpLocks/>
            </p:cNvCxnSpPr>
            <p:nvPr/>
          </p:nvCxnSpPr>
          <p:spPr>
            <a:xfrm>
              <a:off x="9570145" y="3941661"/>
              <a:ext cx="824110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12C908-BBF6-EB22-F2BD-DE68F2B74F15}"/>
                </a:ext>
              </a:extLst>
            </p:cNvPr>
            <p:cNvSpPr txBox="1"/>
            <p:nvPr/>
          </p:nvSpPr>
          <p:spPr>
            <a:xfrm>
              <a:off x="1121268" y="3678191"/>
              <a:ext cx="15591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Efluente del fermentador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A4EFCF-E070-94EA-951D-D717263027BF}"/>
                </a:ext>
              </a:extLst>
            </p:cNvPr>
            <p:cNvSpPr txBox="1"/>
            <p:nvPr/>
          </p:nvSpPr>
          <p:spPr>
            <a:xfrm>
              <a:off x="5633652" y="2879636"/>
              <a:ext cx="2073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/>
                <a:t>Carbón activado</a:t>
              </a:r>
              <a:endParaRPr lang="es-ES" sz="1600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2506389-E9D5-0688-C44F-BE0EF21CAB1E}"/>
                </a:ext>
              </a:extLst>
            </p:cNvPr>
            <p:cNvCxnSpPr>
              <a:cxnSpLocks/>
            </p:cNvCxnSpPr>
            <p:nvPr/>
          </p:nvCxnSpPr>
          <p:spPr>
            <a:xfrm>
              <a:off x="4108509" y="4201941"/>
              <a:ext cx="0" cy="552289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D834D9-8960-E069-6ABF-A3EC58340980}"/>
                </a:ext>
              </a:extLst>
            </p:cNvPr>
            <p:cNvSpPr txBox="1"/>
            <p:nvPr/>
          </p:nvSpPr>
          <p:spPr>
            <a:xfrm>
              <a:off x="6083040" y="4754230"/>
              <a:ext cx="13036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ng-Latn-001" sz="1400" dirty="0"/>
                <a:t>C</a:t>
              </a:r>
              <a:r>
                <a:rPr lang="es-ES" sz="1400" dirty="0"/>
                <a:t>olor</a:t>
              </a:r>
              <a:endParaRPr lang="es-ES" dirty="0"/>
            </a:p>
            <a:p>
              <a:r>
                <a:rPr lang="ang-Latn-001" sz="1400" dirty="0"/>
                <a:t>I</a:t>
              </a:r>
              <a:r>
                <a:rPr lang="es-ES" sz="1400" dirty="0" err="1"/>
                <a:t>mpurezas</a:t>
              </a:r>
              <a:endParaRPr lang="es-E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3AE58D-34DB-056F-DE72-BD3C1900CFF5}"/>
                </a:ext>
              </a:extLst>
            </p:cNvPr>
            <p:cNvSpPr txBox="1"/>
            <p:nvPr/>
          </p:nvSpPr>
          <p:spPr>
            <a:xfrm>
              <a:off x="10376968" y="3672516"/>
              <a:ext cx="17817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GA-Sodio (</a:t>
              </a:r>
              <a:r>
                <a:rPr lang="es-ES" sz="1600" dirty="0" err="1"/>
                <a:t>liq</a:t>
              </a:r>
              <a:r>
                <a:rPr lang="es-ES" sz="1600" dirty="0"/>
                <a:t>)</a:t>
              </a:r>
            </a:p>
            <a:p>
              <a:r>
                <a:rPr lang="es-ES" sz="1600" dirty="0"/>
                <a:t>Purificación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E1475CC-C3E7-0514-C61D-1EB4AD3F3627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4888096" y="2662168"/>
              <a:ext cx="546055" cy="1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2F7A58-6EA7-39E3-7D5F-B6CF8CC871AB}"/>
                </a:ext>
              </a:extLst>
            </p:cNvPr>
            <p:cNvSpPr txBox="1"/>
            <p:nvPr/>
          </p:nvSpPr>
          <p:spPr>
            <a:xfrm>
              <a:off x="5409564" y="2522866"/>
              <a:ext cx="2075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ng-Latn-001" sz="1400" dirty="0"/>
                <a:t>M</a:t>
              </a:r>
              <a:r>
                <a:rPr lang="es-ES" sz="1400" dirty="0" err="1"/>
                <a:t>icelio</a:t>
              </a:r>
              <a:endParaRPr lang="es-ES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7E1A93A-E746-5A68-EADC-345FA1AA7DDC}"/>
                </a:ext>
              </a:extLst>
            </p:cNvPr>
            <p:cNvCxnSpPr>
              <a:cxnSpLocks/>
            </p:cNvCxnSpPr>
            <p:nvPr/>
          </p:nvCxnSpPr>
          <p:spPr>
            <a:xfrm>
              <a:off x="6319300" y="4193074"/>
              <a:ext cx="0" cy="552289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83ECDE-6DBB-FA0A-BBE0-869CBDFE8767}"/>
                </a:ext>
              </a:extLst>
            </p:cNvPr>
            <p:cNvSpPr txBox="1"/>
            <p:nvPr/>
          </p:nvSpPr>
          <p:spPr>
            <a:xfrm>
              <a:off x="3654525" y="4652651"/>
              <a:ext cx="14815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ang-Latn-001" sz="1400" dirty="0"/>
                <a:t>I</a:t>
              </a:r>
              <a:r>
                <a:rPr lang="es-ES" sz="1400" dirty="0" err="1"/>
                <a:t>mpurezas</a:t>
              </a:r>
              <a:endParaRPr lang="es-ES" sz="18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C1F53A3-04CA-E10E-0BE5-0A1AFE452E9D}"/>
              </a:ext>
            </a:extLst>
          </p:cNvPr>
          <p:cNvSpPr txBox="1"/>
          <p:nvPr/>
        </p:nvSpPr>
        <p:spPr>
          <a:xfrm>
            <a:off x="4707243" y="5230853"/>
            <a:ext cx="3072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/>
              <a:t>Fig</a:t>
            </a:r>
            <a:r>
              <a:rPr lang="es-ES" sz="1400" b="1" dirty="0"/>
              <a:t> 12</a:t>
            </a:r>
            <a:r>
              <a:rPr lang="es-ES" sz="1400" dirty="0"/>
              <a:t>. Diagrama de la separación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23A831-AF22-3E5A-257D-259ED3B1B484}"/>
              </a:ext>
            </a:extLst>
          </p:cNvPr>
          <p:cNvSpPr txBox="1"/>
          <p:nvPr/>
        </p:nvSpPr>
        <p:spPr>
          <a:xfrm>
            <a:off x="1059240" y="675220"/>
            <a:ext cx="66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5.3. Separación (Downstream)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0CED6F0-525F-631D-AF54-6C174EAD6CA3}"/>
              </a:ext>
            </a:extLst>
          </p:cNvPr>
          <p:cNvSpPr/>
          <p:nvPr/>
        </p:nvSpPr>
        <p:spPr>
          <a:xfrm>
            <a:off x="7543574" y="3364231"/>
            <a:ext cx="1857119" cy="520559"/>
          </a:xfrm>
          <a:prstGeom prst="roundRect">
            <a:avLst/>
          </a:prstGeom>
          <a:ln w="38100">
            <a:solidFill>
              <a:schemeClr val="accent3"/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Neutralización</a:t>
            </a:r>
            <a:endParaRPr lang="es-ES" sz="1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7630E3-4AA4-0CCB-8644-162E9CAADE9B}"/>
              </a:ext>
            </a:extLst>
          </p:cNvPr>
          <p:cNvCxnSpPr>
            <a:cxnSpLocks/>
          </p:cNvCxnSpPr>
          <p:nvPr/>
        </p:nvCxnSpPr>
        <p:spPr>
          <a:xfrm flipV="1">
            <a:off x="7059194" y="3641953"/>
            <a:ext cx="443973" cy="579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5AD7A9-AE03-D2B0-966B-AD7046751295}"/>
              </a:ext>
            </a:extLst>
          </p:cNvPr>
          <p:cNvCxnSpPr>
            <a:cxnSpLocks/>
          </p:cNvCxnSpPr>
          <p:nvPr/>
        </p:nvCxnSpPr>
        <p:spPr>
          <a:xfrm flipH="1">
            <a:off x="8427396" y="2870901"/>
            <a:ext cx="589" cy="495285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99701E-D691-FF39-2EBD-A8172D94019A}"/>
              </a:ext>
            </a:extLst>
          </p:cNvPr>
          <p:cNvSpPr txBox="1"/>
          <p:nvPr/>
        </p:nvSpPr>
        <p:spPr>
          <a:xfrm>
            <a:off x="8099528" y="2549637"/>
            <a:ext cx="2073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NaOH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028330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23D86-8A48-7018-F6CA-06D7784F9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>
                <a:solidFill>
                  <a:schemeClr val="accent2"/>
                </a:solidFill>
              </a:rPr>
              <a:pPr rtl="0"/>
              <a:t>33</a:t>
            </a:fld>
            <a:endParaRPr lang="es-ES" noProof="0" dirty="0">
              <a:solidFill>
                <a:schemeClr val="accent2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2F442F-3050-E6E0-B946-1B9942524588}"/>
              </a:ext>
            </a:extLst>
          </p:cNvPr>
          <p:cNvSpPr/>
          <p:nvPr/>
        </p:nvSpPr>
        <p:spPr>
          <a:xfrm>
            <a:off x="3089304" y="4027516"/>
            <a:ext cx="1625832" cy="520559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Evaporación</a:t>
            </a:r>
            <a:endParaRPr lang="es-ES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5DD6B9-5D0C-3493-5A59-40D6E1D9F7F6}"/>
              </a:ext>
            </a:extLst>
          </p:cNvPr>
          <p:cNvSpPr/>
          <p:nvPr/>
        </p:nvSpPr>
        <p:spPr>
          <a:xfrm>
            <a:off x="5475575" y="4024985"/>
            <a:ext cx="1593502" cy="520559"/>
          </a:xfrm>
          <a:prstGeom prst="roundRect">
            <a:avLst/>
          </a:prstGeom>
          <a:ln w="38100">
            <a:gradFill flip="none" rotWithShape="1">
              <a:gsLst>
                <a:gs pos="100000">
                  <a:schemeClr val="accent4"/>
                </a:gs>
                <a:gs pos="0">
                  <a:schemeClr val="accent4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700" dirty="0"/>
              <a:t>Cristalización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0397D5-60D7-EEC5-2DAE-1CEB88EC7F4C}"/>
              </a:ext>
            </a:extLst>
          </p:cNvPr>
          <p:cNvSpPr/>
          <p:nvPr/>
        </p:nvSpPr>
        <p:spPr>
          <a:xfrm>
            <a:off x="7623541" y="4024987"/>
            <a:ext cx="1559175" cy="520559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Secado</a:t>
            </a:r>
            <a:endParaRPr lang="es-ES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415CC7-C13A-2738-BE98-60A9AEC7D9B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291156" y="4287796"/>
            <a:ext cx="798148" cy="1393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AD0D66-E898-BDDD-CED0-5BFA7BB786E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715136" y="4285265"/>
            <a:ext cx="760439" cy="2531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0B5B9F-7526-7489-8C5B-46E53AB39D62}"/>
              </a:ext>
            </a:extLst>
          </p:cNvPr>
          <p:cNvCxnSpPr>
            <a:cxnSpLocks/>
          </p:cNvCxnSpPr>
          <p:nvPr/>
        </p:nvCxnSpPr>
        <p:spPr>
          <a:xfrm>
            <a:off x="9182716" y="4285268"/>
            <a:ext cx="824110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7FCA79-7A0B-CAB2-D8ED-4116BDC33DB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051913" y="4285267"/>
            <a:ext cx="571628" cy="1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B12C908-BBF6-EB22-F2BD-DE68F2B74F15}"/>
              </a:ext>
            </a:extLst>
          </p:cNvPr>
          <p:cNvSpPr txBox="1"/>
          <p:nvPr/>
        </p:nvSpPr>
        <p:spPr>
          <a:xfrm>
            <a:off x="1077183" y="4115987"/>
            <a:ext cx="1308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Separación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506389-E9D5-0688-C44F-BE0EF21CAB1E}"/>
              </a:ext>
            </a:extLst>
          </p:cNvPr>
          <p:cNvCxnSpPr>
            <a:cxnSpLocks/>
          </p:cNvCxnSpPr>
          <p:nvPr/>
        </p:nvCxnSpPr>
        <p:spPr>
          <a:xfrm>
            <a:off x="6274314" y="4545546"/>
            <a:ext cx="0" cy="552289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BD834D9-8960-E069-6ABF-A3EC58340980}"/>
              </a:ext>
            </a:extLst>
          </p:cNvPr>
          <p:cNvSpPr txBox="1"/>
          <p:nvPr/>
        </p:nvSpPr>
        <p:spPr>
          <a:xfrm>
            <a:off x="5452043" y="5105272"/>
            <a:ext cx="184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Solución acuosa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3AE58D-34DB-056F-DE72-BD3C1900CFF5}"/>
              </a:ext>
            </a:extLst>
          </p:cNvPr>
          <p:cNvSpPr txBox="1"/>
          <p:nvPr/>
        </p:nvSpPr>
        <p:spPr>
          <a:xfrm>
            <a:off x="9982200" y="411598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GA-Sodio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C461FB9-A9F2-2E03-F53D-9ECAA99BE183}"/>
              </a:ext>
            </a:extLst>
          </p:cNvPr>
          <p:cNvCxnSpPr>
            <a:cxnSpLocks/>
          </p:cNvCxnSpPr>
          <p:nvPr/>
        </p:nvCxnSpPr>
        <p:spPr>
          <a:xfrm>
            <a:off x="4076530" y="4545545"/>
            <a:ext cx="0" cy="552289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0034F1-B29D-2BDB-18A6-3700EE16DD15}"/>
              </a:ext>
            </a:extLst>
          </p:cNvPr>
          <p:cNvSpPr txBox="1"/>
          <p:nvPr/>
        </p:nvSpPr>
        <p:spPr>
          <a:xfrm>
            <a:off x="3807141" y="5097835"/>
            <a:ext cx="1399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ng-Latn-001" sz="1600" dirty="0"/>
              <a:t>A</a:t>
            </a:r>
            <a:r>
              <a:rPr lang="es-ES" sz="1600" dirty="0"/>
              <a:t>gua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5F1D3E-3082-18C5-BA8A-349E0EB4D2FB}"/>
              </a:ext>
            </a:extLst>
          </p:cNvPr>
          <p:cNvCxnSpPr>
            <a:cxnSpLocks/>
          </p:cNvCxnSpPr>
          <p:nvPr/>
        </p:nvCxnSpPr>
        <p:spPr>
          <a:xfrm>
            <a:off x="8368541" y="4545544"/>
            <a:ext cx="0" cy="552289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9C3750-9C2D-FC78-4602-AAAABCE0683C}"/>
              </a:ext>
            </a:extLst>
          </p:cNvPr>
          <p:cNvSpPr txBox="1"/>
          <p:nvPr/>
        </p:nvSpPr>
        <p:spPr>
          <a:xfrm>
            <a:off x="8099152" y="5097834"/>
            <a:ext cx="1399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ng-Latn-001" sz="1600" dirty="0"/>
              <a:t>A</a:t>
            </a:r>
            <a:r>
              <a:rPr lang="es-ES" sz="1600" dirty="0"/>
              <a:t>gua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F99CFA-FAA8-9552-DC3E-0426762C497E}"/>
              </a:ext>
            </a:extLst>
          </p:cNvPr>
          <p:cNvSpPr txBox="1"/>
          <p:nvPr/>
        </p:nvSpPr>
        <p:spPr>
          <a:xfrm>
            <a:off x="1189163" y="773254"/>
            <a:ext cx="66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5.4. Purificación (Downstream)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95A3F-88FA-AEC3-1814-264E056616E9}"/>
              </a:ext>
            </a:extLst>
          </p:cNvPr>
          <p:cNvSpPr txBox="1"/>
          <p:nvPr/>
        </p:nvSpPr>
        <p:spPr>
          <a:xfrm>
            <a:off x="4788969" y="5753985"/>
            <a:ext cx="3175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/>
              <a:t>Fig</a:t>
            </a:r>
            <a:r>
              <a:rPr lang="es-ES" sz="1400" b="1" dirty="0"/>
              <a:t> 13. </a:t>
            </a:r>
            <a:r>
              <a:rPr lang="es-ES" sz="1400" dirty="0"/>
              <a:t>Diagrama de la purificación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AA52B0-D4AD-2308-B7EF-00FFA26FE0E0}"/>
              </a:ext>
            </a:extLst>
          </p:cNvPr>
          <p:cNvSpPr txBox="1"/>
          <p:nvPr/>
        </p:nvSpPr>
        <p:spPr>
          <a:xfrm>
            <a:off x="1273839" y="1615984"/>
            <a:ext cx="10554638" cy="1567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Unidades operativas de la </a:t>
            </a:r>
            <a:r>
              <a:rPr lang="es-ES" b="1" dirty="0">
                <a:solidFill>
                  <a:schemeClr val="accent4"/>
                </a:solidFill>
              </a:rPr>
              <a:t>purificación</a:t>
            </a:r>
            <a:r>
              <a:rPr lang="es-ES" b="1" dirty="0"/>
              <a:t>: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4.   Evaporación </a:t>
            </a:r>
            <a:r>
              <a:rPr lang="es-ES" dirty="0">
                <a:sym typeface="Wingdings" panose="05000000000000000000" pitchFamily="2" charset="2"/>
              </a:rPr>
              <a:t> concentramos en casi el 50% el caldo</a:t>
            </a:r>
          </a:p>
          <a:p>
            <a:pPr marL="800100" lvl="1" indent="-342900">
              <a:lnSpc>
                <a:spcPct val="150000"/>
              </a:lnSpc>
              <a:buAutoNum type="arabicPeriod" startAt="5"/>
            </a:pPr>
            <a:r>
              <a:rPr lang="es-ES" dirty="0">
                <a:sym typeface="Wingdings" panose="05000000000000000000" pitchFamily="2" charset="2"/>
              </a:rPr>
              <a:t>Cristalización  concentramos</a:t>
            </a:r>
            <a:r>
              <a:rPr lang="ang-Latn-001" dirty="0">
                <a:sym typeface="Wingdings" panose="05000000000000000000" pitchFamily="2" charset="2"/>
              </a:rPr>
              <a:t> los s</a:t>
            </a:r>
            <a:r>
              <a:rPr lang="es-ES" dirty="0" err="1">
                <a:sym typeface="Wingdings" panose="05000000000000000000" pitchFamily="2" charset="2"/>
              </a:rPr>
              <a:t>ólidos</a:t>
            </a:r>
            <a:r>
              <a:rPr lang="es-ES" dirty="0">
                <a:sym typeface="Wingdings" panose="05000000000000000000" pitchFamily="2" charset="2"/>
              </a:rPr>
              <a:t> en cristales que separamos del caldo restante</a:t>
            </a:r>
          </a:p>
          <a:p>
            <a:pPr marL="800100" lvl="1" indent="-342900">
              <a:lnSpc>
                <a:spcPct val="150000"/>
              </a:lnSpc>
              <a:buAutoNum type="arabicPeriod" startAt="5"/>
            </a:pPr>
            <a:r>
              <a:rPr lang="es-ES" dirty="0">
                <a:sym typeface="Wingdings" panose="05000000000000000000" pitchFamily="2" charset="2"/>
              </a:rPr>
              <a:t>Secado </a:t>
            </a:r>
            <a:r>
              <a:rPr lang="ang-Latn" dirty="0">
                <a:sym typeface="Wingdings" panose="05000000000000000000" pitchFamily="2" charset="2"/>
              </a:rPr>
              <a:t> se retira el agua restante de los cristales</a:t>
            </a:r>
            <a:endParaRPr lang="es-ES" dirty="0">
              <a:sym typeface="Wingdings" panose="05000000000000000000" pitchFamily="2" charset="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4EAC16-792F-546D-F045-FD573126D616}"/>
              </a:ext>
            </a:extLst>
          </p:cNvPr>
          <p:cNvSpPr txBox="1"/>
          <p:nvPr/>
        </p:nvSpPr>
        <p:spPr>
          <a:xfrm>
            <a:off x="6378924" y="3513436"/>
            <a:ext cx="20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Cristales GA-sodio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1916C4-73BF-580F-BEB6-5AAFF11A38AD}"/>
              </a:ext>
            </a:extLst>
          </p:cNvPr>
          <p:cNvCxnSpPr>
            <a:stCxn id="21" idx="2"/>
          </p:cNvCxnSpPr>
          <p:nvPr/>
        </p:nvCxnSpPr>
        <p:spPr>
          <a:xfrm>
            <a:off x="7391026" y="3851990"/>
            <a:ext cx="0" cy="35546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681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4654" y="1225204"/>
            <a:ext cx="9144000" cy="2340864"/>
          </a:xfrm>
        </p:spPr>
        <p:txBody>
          <a:bodyPr rtlCol="0">
            <a:normAutofit/>
          </a:bodyPr>
          <a:lstStyle/>
          <a:p>
            <a:pPr rtl="0"/>
            <a:r>
              <a:rPr lang="es-ES" sz="6600" b="1" cap="all" spc="400" dirty="0">
                <a:solidFill>
                  <a:schemeClr val="tx1"/>
                </a:solidFill>
                <a:latin typeface="+mn-lt"/>
              </a:rPr>
              <a:t>6.</a:t>
            </a:r>
            <a:r>
              <a:rPr lang="es-ES" sz="7200" b="1" cap="all" spc="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s-ES" b="1" cap="all" spc="400" dirty="0">
                <a:solidFill>
                  <a:schemeClr val="tx1"/>
                </a:solidFill>
                <a:latin typeface="+mn-lt"/>
              </a:rPr>
              <a:t>Conclusión</a:t>
            </a:r>
            <a:endParaRPr lang="es-ES" sz="7200" i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37A26-AAB6-AB49-33EF-F5D4BE37B8A4}"/>
              </a:ext>
            </a:extLst>
          </p:cNvPr>
          <p:cNvSpPr/>
          <p:nvPr/>
        </p:nvSpPr>
        <p:spPr>
          <a:xfrm>
            <a:off x="988291" y="2262909"/>
            <a:ext cx="692727" cy="187498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15F37-52AA-212E-59DB-AA142F307A08}"/>
              </a:ext>
            </a:extLst>
          </p:cNvPr>
          <p:cNvSpPr/>
          <p:nvPr/>
        </p:nvSpPr>
        <p:spPr>
          <a:xfrm>
            <a:off x="10510982" y="1977413"/>
            <a:ext cx="692727" cy="187498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AA662EC-80F8-3EB4-EBC3-E1C7544FD2D4}"/>
              </a:ext>
            </a:extLst>
          </p:cNvPr>
          <p:cNvCxnSpPr>
            <a:cxnSpLocks/>
          </p:cNvCxnSpPr>
          <p:nvPr/>
        </p:nvCxnSpPr>
        <p:spPr>
          <a:xfrm flipH="1">
            <a:off x="1879938" y="3713704"/>
            <a:ext cx="8053431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339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ang-Latn-001" dirty="0"/>
              <a:t>6. Conclusion</a:t>
            </a:r>
            <a:endParaRPr lang="es-ES" i="1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4082" y="6329779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35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285D4-DA98-008D-5625-78DA666DBA8D}"/>
              </a:ext>
            </a:extLst>
          </p:cNvPr>
          <p:cNvSpPr txBox="1"/>
          <p:nvPr/>
        </p:nvSpPr>
        <p:spPr>
          <a:xfrm>
            <a:off x="615411" y="986917"/>
            <a:ext cx="6341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/>
              <a:t>Conclusión</a:t>
            </a:r>
            <a:endParaRPr lang="es-ES" sz="28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4AAF10-189C-44D2-E587-4E926C95C36D}"/>
              </a:ext>
            </a:extLst>
          </p:cNvPr>
          <p:cNvSpPr/>
          <p:nvPr/>
        </p:nvSpPr>
        <p:spPr>
          <a:xfrm>
            <a:off x="10956022" y="1694960"/>
            <a:ext cx="587229" cy="578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50D7C2-4A6F-8C7A-0AE0-B17C0DA4A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62" y="1852689"/>
            <a:ext cx="7657033" cy="5104308"/>
          </a:xfrm>
        </p:spPr>
        <p:txBody>
          <a:bodyPr>
            <a:normAutofit fontScale="70000" lnSpcReduction="20000"/>
          </a:bodyPr>
          <a:lstStyle/>
          <a:p>
            <a:pPr marL="342900" indent="-2160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s-ES" dirty="0"/>
              <a:t>Incremento sostenido de la producción, fomentado por biotransformaciones</a:t>
            </a:r>
          </a:p>
          <a:p>
            <a:pPr marL="342900" indent="-2160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s-ES" dirty="0"/>
              <a:t>El método más extendido y con mayor productividad volumétrica es </a:t>
            </a:r>
            <a:r>
              <a:rPr lang="es-ES" b="1" dirty="0" err="1"/>
              <a:t>SmF</a:t>
            </a:r>
            <a:r>
              <a:rPr lang="es-ES" dirty="0"/>
              <a:t> empleando </a:t>
            </a:r>
            <a:r>
              <a:rPr lang="es-ES" b="1" dirty="0"/>
              <a:t>A. Niger </a:t>
            </a:r>
            <a:r>
              <a:rPr lang="es-ES" dirty="0"/>
              <a:t>como </a:t>
            </a:r>
            <a:r>
              <a:rPr lang="es-ES" dirty="0" err="1"/>
              <a:t>m.o</a:t>
            </a:r>
            <a:r>
              <a:rPr lang="es-ES" dirty="0"/>
              <a:t> fermentador</a:t>
            </a:r>
            <a:endParaRPr lang="es-ES" b="1" dirty="0"/>
          </a:p>
          <a:p>
            <a:pPr marL="342900" indent="-2160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s-ES" dirty="0"/>
              <a:t>La enzima glucosa oxidasa es la enzima clave que cataliza la reacción glucosa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r>
              <a:rPr lang="ang-Latn" dirty="0">
                <a:sym typeface="Wingdings" panose="05000000000000000000" pitchFamily="2" charset="2"/>
              </a:rPr>
              <a:t> GA</a:t>
            </a:r>
            <a:endParaRPr lang="es-ES" dirty="0">
              <a:sym typeface="Wingdings" panose="05000000000000000000" pitchFamily="2" charset="2"/>
            </a:endParaRPr>
          </a:p>
          <a:p>
            <a:pPr marL="126900">
              <a:lnSpc>
                <a:spcPct val="170000"/>
              </a:lnSpc>
            </a:pPr>
            <a:endParaRPr lang="ang-Latn" dirty="0">
              <a:sym typeface="Wingdings" panose="05000000000000000000" pitchFamily="2" charset="2"/>
            </a:endParaRPr>
          </a:p>
          <a:p>
            <a:pPr marL="342900" indent="-216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ang-Latn" sz="2300" b="1" dirty="0">
                <a:sym typeface="Wingdings" panose="05000000000000000000" pitchFamily="2" charset="2"/>
              </a:rPr>
              <a:t>Mejoras futuras</a:t>
            </a:r>
            <a:r>
              <a:rPr lang="es-ES" sz="2300" b="1" dirty="0">
                <a:sym typeface="Wingdings" panose="05000000000000000000" pitchFamily="2" charset="2"/>
              </a:rPr>
              <a:t>:</a:t>
            </a:r>
          </a:p>
          <a:p>
            <a:pPr marL="641250" lvl="1" indent="-285750">
              <a:lnSpc>
                <a:spcPct val="140000"/>
              </a:lnSpc>
              <a:buFont typeface="Courier New" panose="02070309020205020404" pitchFamily="49" charset="0"/>
              <a:buChar char="o"/>
            </a:pPr>
            <a:r>
              <a:rPr lang="es-ES" dirty="0">
                <a:sym typeface="Wingdings" panose="05000000000000000000" pitchFamily="2" charset="2"/>
              </a:rPr>
              <a:t>Fuentes de nutrientes alternativas más baratas </a:t>
            </a:r>
            <a:r>
              <a:rPr lang="ang-Latn" dirty="0">
                <a:sym typeface="Wingdings" panose="05000000000000000000" pitchFamily="2" charset="2"/>
              </a:rPr>
              <a:t> metanol, melazas, mostos...</a:t>
            </a:r>
            <a:endParaRPr lang="es-ES" dirty="0">
              <a:sym typeface="Wingdings" panose="05000000000000000000" pitchFamily="2" charset="2"/>
            </a:endParaRPr>
          </a:p>
          <a:p>
            <a:pPr marL="641250" lvl="1" indent="-285750">
              <a:lnSpc>
                <a:spcPct val="140000"/>
              </a:lnSpc>
              <a:buFont typeface="Courier New" panose="02070309020205020404" pitchFamily="49" charset="0"/>
              <a:buChar char="o"/>
            </a:pPr>
            <a:r>
              <a:rPr lang="es-ES" dirty="0">
                <a:sym typeface="Wingdings" panose="05000000000000000000" pitchFamily="2" charset="2"/>
              </a:rPr>
              <a:t>Screening </a:t>
            </a:r>
            <a:r>
              <a:rPr lang="ang-Latn-001" dirty="0">
                <a:sym typeface="Wingdings" panose="05000000000000000000" pitchFamily="2" charset="2"/>
              </a:rPr>
              <a:t>e ingenier</a:t>
            </a:r>
            <a:r>
              <a:rPr lang="es-ES" dirty="0" err="1">
                <a:sym typeface="Wingdings" panose="05000000000000000000" pitchFamily="2" charset="2"/>
              </a:rPr>
              <a:t>ía</a:t>
            </a:r>
            <a:r>
              <a:rPr lang="es-ES" dirty="0">
                <a:sym typeface="Wingdings" panose="05000000000000000000" pitchFamily="2" charset="2"/>
              </a:rPr>
              <a:t> genética sobre microorganismos conocidos y por conocer</a:t>
            </a:r>
          </a:p>
          <a:p>
            <a:pPr marL="641250" lvl="1" indent="-285750">
              <a:lnSpc>
                <a:spcPct val="140000"/>
              </a:lnSpc>
              <a:buFont typeface="Courier New" panose="02070309020205020404" pitchFamily="49" charset="0"/>
              <a:buChar char="o"/>
            </a:pPr>
            <a:r>
              <a:rPr lang="es-ES" dirty="0">
                <a:sym typeface="Wingdings" panose="05000000000000000000" pitchFamily="2" charset="2"/>
              </a:rPr>
              <a:t>Nuevas técnicas fermentativas </a:t>
            </a:r>
            <a:r>
              <a:rPr lang="ang-Latn" dirty="0">
                <a:sym typeface="Wingdings" panose="05000000000000000000" pitchFamily="2" charset="2"/>
              </a:rPr>
              <a:t> SSF, inmovilizaci</a:t>
            </a:r>
            <a:r>
              <a:rPr lang="es-ES" dirty="0" err="1">
                <a:sym typeface="Wingdings" panose="05000000000000000000" pitchFamily="2" charset="2"/>
              </a:rPr>
              <a:t>ón</a:t>
            </a:r>
            <a:r>
              <a:rPr lang="es-ES" dirty="0">
                <a:sym typeface="Wingdings" panose="05000000000000000000" pitchFamily="2" charset="2"/>
              </a:rPr>
              <a:t> celular o enzimática, </a:t>
            </a:r>
            <a:r>
              <a:rPr lang="es-ES" dirty="0" err="1">
                <a:sym typeface="Wingdings" panose="05000000000000000000" pitchFamily="2" charset="2"/>
              </a:rPr>
              <a:t>airlift</a:t>
            </a:r>
            <a:r>
              <a:rPr lang="es-ES" dirty="0">
                <a:sym typeface="Wingdings" panose="05000000000000000000" pitchFamily="2" charset="2"/>
              </a:rPr>
              <a:t>…</a:t>
            </a:r>
          </a:p>
          <a:p>
            <a:pPr marL="641250" lvl="1" indent="-285750">
              <a:lnSpc>
                <a:spcPct val="140000"/>
              </a:lnSpc>
              <a:buFont typeface="Courier New" panose="02070309020205020404" pitchFamily="49" charset="0"/>
              <a:buChar char="o"/>
            </a:pPr>
            <a:r>
              <a:rPr lang="es-ES" dirty="0">
                <a:sym typeface="Wingdings" panose="05000000000000000000" pitchFamily="2" charset="2"/>
              </a:rPr>
              <a:t>Nuevos regímenes de producción </a:t>
            </a:r>
            <a:r>
              <a:rPr lang="ang-Latn" dirty="0">
                <a:sym typeface="Wingdings" panose="05000000000000000000" pitchFamily="2" charset="2"/>
              </a:rPr>
              <a:t> r</a:t>
            </a:r>
            <a:r>
              <a:rPr lang="es-ES" dirty="0" err="1">
                <a:sym typeface="Wingdings" panose="05000000000000000000" pitchFamily="2" charset="2"/>
              </a:rPr>
              <a:t>égi</a:t>
            </a:r>
            <a:r>
              <a:rPr lang="ang-Latn" dirty="0">
                <a:sym typeface="Wingdings" panose="05000000000000000000" pitchFamily="2" charset="2"/>
              </a:rPr>
              <a:t>men continuo con bacterias o </a:t>
            </a:r>
            <a:r>
              <a:rPr lang="ang-Latn" i="1" dirty="0">
                <a:sym typeface="Wingdings" panose="05000000000000000000" pitchFamily="2" charset="2"/>
              </a:rPr>
              <a:t>A. Pullulans</a:t>
            </a:r>
            <a:endParaRPr lang="es-ES" i="1" dirty="0">
              <a:sym typeface="Wingdings" panose="05000000000000000000" pitchFamily="2" charset="2"/>
            </a:endParaRPr>
          </a:p>
          <a:p>
            <a:pPr marL="641250" lvl="1" indent="-285750">
              <a:lnSpc>
                <a:spcPct val="140000"/>
              </a:lnSpc>
              <a:buFont typeface="Courier New" panose="02070309020205020404" pitchFamily="49" charset="0"/>
              <a:buChar char="o"/>
            </a:pPr>
            <a:r>
              <a:rPr lang="es-ES" dirty="0">
                <a:sym typeface="Wingdings" panose="05000000000000000000" pitchFamily="2" charset="2"/>
              </a:rPr>
              <a:t>Nuevas tecnologías de </a:t>
            </a:r>
            <a:r>
              <a:rPr lang="es-ES" dirty="0" err="1">
                <a:sym typeface="Wingdings" panose="05000000000000000000" pitchFamily="2" charset="2"/>
              </a:rPr>
              <a:t>downstream</a:t>
            </a:r>
            <a:r>
              <a:rPr lang="es-ES" dirty="0">
                <a:sym typeface="Wingdings" panose="05000000000000000000" pitchFamily="2" charset="2"/>
              </a:rPr>
              <a:t> </a:t>
            </a:r>
            <a:r>
              <a:rPr lang="ang-Latn" dirty="0">
                <a:sym typeface="Wingdings" panose="05000000000000000000" pitchFamily="2" charset="2"/>
              </a:rPr>
              <a:t> membranas a medida, disolventes </a:t>
            </a:r>
            <a:r>
              <a:rPr lang="es-ES" dirty="0">
                <a:sym typeface="Wingdings" panose="05000000000000000000" pitchFamily="2" charset="2"/>
              </a:rPr>
              <a:t>sostenibles</a:t>
            </a:r>
            <a:r>
              <a:rPr lang="ang-Latn" dirty="0">
                <a:sym typeface="Wingdings" panose="05000000000000000000" pitchFamily="2" charset="2"/>
              </a:rPr>
              <a:t>, biorremediac</a:t>
            </a:r>
            <a:r>
              <a:rPr lang="es-ES" dirty="0" err="1">
                <a:sym typeface="Wingdings" panose="05000000000000000000" pitchFamily="2" charset="2"/>
              </a:rPr>
              <a:t>ión</a:t>
            </a:r>
            <a:endParaRPr lang="ang-Latn" dirty="0">
              <a:sym typeface="Wingdings" panose="05000000000000000000" pitchFamily="2" charset="2"/>
            </a:endParaRPr>
          </a:p>
          <a:p>
            <a:pPr marL="641250" lvl="1" indent="-285750">
              <a:lnSpc>
                <a:spcPct val="140000"/>
              </a:lnSpc>
              <a:buFont typeface="Courier New" panose="02070309020205020404" pitchFamily="49" charset="0"/>
              <a:buChar char="o"/>
            </a:pPr>
            <a:r>
              <a:rPr lang="es-ES" dirty="0"/>
              <a:t>Simular y modelizar los procesos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r>
              <a:rPr lang="ang-Latn" dirty="0">
                <a:sym typeface="Wingdings" panose="05000000000000000000" pitchFamily="2" charset="2"/>
              </a:rPr>
              <a:t> SuperPro Designer y ASPEN Hysys</a:t>
            </a:r>
            <a:endParaRPr lang="es-ES" dirty="0"/>
          </a:p>
          <a:p>
            <a:endParaRPr lang="es-E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3A9764-6FE4-5D2B-4EA2-83E9988854D1}"/>
              </a:ext>
            </a:extLst>
          </p:cNvPr>
          <p:cNvGrpSpPr/>
          <p:nvPr/>
        </p:nvGrpSpPr>
        <p:grpSpPr>
          <a:xfrm>
            <a:off x="7420617" y="1723490"/>
            <a:ext cx="5683308" cy="4260049"/>
            <a:chOff x="7420617" y="1723490"/>
            <a:chExt cx="5683308" cy="426004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76354A8-E5B3-4EA9-A004-1CD584F7CFA1}"/>
                </a:ext>
              </a:extLst>
            </p:cNvPr>
            <p:cNvSpPr/>
            <p:nvPr/>
          </p:nvSpPr>
          <p:spPr>
            <a:xfrm>
              <a:off x="9915680" y="1723490"/>
              <a:ext cx="1373467" cy="1578696"/>
            </a:xfrm>
            <a:custGeom>
              <a:avLst/>
              <a:gdLst>
                <a:gd name="connsiteX0" fmla="*/ 0 w 1578696"/>
                <a:gd name="connsiteY0" fmla="*/ 686733 h 1373466"/>
                <a:gd name="connsiteX1" fmla="*/ 343367 w 1578696"/>
                <a:gd name="connsiteY1" fmla="*/ 0 h 1373466"/>
                <a:gd name="connsiteX2" fmla="*/ 1235330 w 1578696"/>
                <a:gd name="connsiteY2" fmla="*/ 0 h 1373466"/>
                <a:gd name="connsiteX3" fmla="*/ 1578696 w 1578696"/>
                <a:gd name="connsiteY3" fmla="*/ 686733 h 1373466"/>
                <a:gd name="connsiteX4" fmla="*/ 1235330 w 1578696"/>
                <a:gd name="connsiteY4" fmla="*/ 1373466 h 1373466"/>
                <a:gd name="connsiteX5" fmla="*/ 343367 w 1578696"/>
                <a:gd name="connsiteY5" fmla="*/ 1373466 h 1373466"/>
                <a:gd name="connsiteX6" fmla="*/ 0 w 1578696"/>
                <a:gd name="connsiteY6" fmla="*/ 686733 h 137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8696" h="1373466">
                  <a:moveTo>
                    <a:pt x="789348" y="0"/>
                  </a:moveTo>
                  <a:lnTo>
                    <a:pt x="1578696" y="298729"/>
                  </a:lnTo>
                  <a:lnTo>
                    <a:pt x="1578696" y="1074737"/>
                  </a:lnTo>
                  <a:lnTo>
                    <a:pt x="789348" y="1373466"/>
                  </a:lnTo>
                  <a:lnTo>
                    <a:pt x="0" y="1074737"/>
                  </a:lnTo>
                  <a:lnTo>
                    <a:pt x="0" y="298729"/>
                  </a:lnTo>
                  <a:lnTo>
                    <a:pt x="789348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297852" tIns="329833" rIns="297853" bIns="329833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ES" sz="2200" kern="12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2809FE-9A9C-65D1-DF21-FD1EAB9EA68A}"/>
                </a:ext>
              </a:extLst>
            </p:cNvPr>
            <p:cNvSpPr/>
            <p:nvPr/>
          </p:nvSpPr>
          <p:spPr>
            <a:xfrm>
              <a:off x="11342100" y="2040586"/>
              <a:ext cx="1761825" cy="94721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79D3BC8-15C5-F8AF-5104-059014E57E7A}"/>
                </a:ext>
              </a:extLst>
            </p:cNvPr>
            <p:cNvSpPr/>
            <p:nvPr/>
          </p:nvSpPr>
          <p:spPr>
            <a:xfrm>
              <a:off x="8443612" y="1724847"/>
              <a:ext cx="1373466" cy="1578696"/>
            </a:xfrm>
            <a:custGeom>
              <a:avLst/>
              <a:gdLst>
                <a:gd name="connsiteX0" fmla="*/ 0 w 1578696"/>
                <a:gd name="connsiteY0" fmla="*/ 686733 h 1373466"/>
                <a:gd name="connsiteX1" fmla="*/ 343367 w 1578696"/>
                <a:gd name="connsiteY1" fmla="*/ 0 h 1373466"/>
                <a:gd name="connsiteX2" fmla="*/ 1235330 w 1578696"/>
                <a:gd name="connsiteY2" fmla="*/ 0 h 1373466"/>
                <a:gd name="connsiteX3" fmla="*/ 1578696 w 1578696"/>
                <a:gd name="connsiteY3" fmla="*/ 686733 h 1373466"/>
                <a:gd name="connsiteX4" fmla="*/ 1235330 w 1578696"/>
                <a:gd name="connsiteY4" fmla="*/ 1373466 h 1373466"/>
                <a:gd name="connsiteX5" fmla="*/ 343367 w 1578696"/>
                <a:gd name="connsiteY5" fmla="*/ 1373466 h 1373466"/>
                <a:gd name="connsiteX6" fmla="*/ 0 w 1578696"/>
                <a:gd name="connsiteY6" fmla="*/ 686733 h 137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8696" h="1373466">
                  <a:moveTo>
                    <a:pt x="789348" y="0"/>
                  </a:moveTo>
                  <a:lnTo>
                    <a:pt x="1578696" y="298729"/>
                  </a:lnTo>
                  <a:lnTo>
                    <a:pt x="1578696" y="1074737"/>
                  </a:lnTo>
                  <a:lnTo>
                    <a:pt x="789348" y="1373466"/>
                  </a:lnTo>
                  <a:lnTo>
                    <a:pt x="0" y="1074737"/>
                  </a:lnTo>
                  <a:lnTo>
                    <a:pt x="0" y="298729"/>
                  </a:lnTo>
                  <a:lnTo>
                    <a:pt x="789348" y="0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214032" tIns="246013" rIns="214032" bIns="246013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ES" sz="3600" kern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447D1B6-534B-5580-9C84-6F808C26FF3E}"/>
                </a:ext>
              </a:extLst>
            </p:cNvPr>
            <p:cNvSpPr/>
            <p:nvPr/>
          </p:nvSpPr>
          <p:spPr>
            <a:xfrm>
              <a:off x="9182443" y="3064845"/>
              <a:ext cx="1373466" cy="1578696"/>
            </a:xfrm>
            <a:custGeom>
              <a:avLst/>
              <a:gdLst>
                <a:gd name="connsiteX0" fmla="*/ 0 w 1578696"/>
                <a:gd name="connsiteY0" fmla="*/ 686733 h 1373466"/>
                <a:gd name="connsiteX1" fmla="*/ 343367 w 1578696"/>
                <a:gd name="connsiteY1" fmla="*/ 0 h 1373466"/>
                <a:gd name="connsiteX2" fmla="*/ 1235330 w 1578696"/>
                <a:gd name="connsiteY2" fmla="*/ 0 h 1373466"/>
                <a:gd name="connsiteX3" fmla="*/ 1578696 w 1578696"/>
                <a:gd name="connsiteY3" fmla="*/ 686733 h 1373466"/>
                <a:gd name="connsiteX4" fmla="*/ 1235330 w 1578696"/>
                <a:gd name="connsiteY4" fmla="*/ 1373466 h 1373466"/>
                <a:gd name="connsiteX5" fmla="*/ 343367 w 1578696"/>
                <a:gd name="connsiteY5" fmla="*/ 1373466 h 1373466"/>
                <a:gd name="connsiteX6" fmla="*/ 0 w 1578696"/>
                <a:gd name="connsiteY6" fmla="*/ 686733 h 137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8696" h="1373466">
                  <a:moveTo>
                    <a:pt x="789348" y="0"/>
                  </a:moveTo>
                  <a:lnTo>
                    <a:pt x="1578696" y="298729"/>
                  </a:lnTo>
                  <a:lnTo>
                    <a:pt x="1578696" y="1074737"/>
                  </a:lnTo>
                  <a:lnTo>
                    <a:pt x="789348" y="1373466"/>
                  </a:lnTo>
                  <a:lnTo>
                    <a:pt x="0" y="1074737"/>
                  </a:lnTo>
                  <a:lnTo>
                    <a:pt x="0" y="298729"/>
                  </a:lnTo>
                  <a:lnTo>
                    <a:pt x="789348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297852" tIns="329833" rIns="297852" bIns="329833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ES" sz="2200" kern="12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A5E6AE-FC93-7CD7-1634-100708B617D4}"/>
                </a:ext>
              </a:extLst>
            </p:cNvPr>
            <p:cNvSpPr/>
            <p:nvPr/>
          </p:nvSpPr>
          <p:spPr>
            <a:xfrm>
              <a:off x="7420617" y="3380584"/>
              <a:ext cx="1704992" cy="94721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5978D59-6BA1-1193-BB95-A1078A72BF05}"/>
                </a:ext>
              </a:extLst>
            </p:cNvPr>
            <p:cNvSpPr/>
            <p:nvPr/>
          </p:nvSpPr>
          <p:spPr>
            <a:xfrm>
              <a:off x="10665786" y="3064845"/>
              <a:ext cx="1373466" cy="1578696"/>
            </a:xfrm>
            <a:custGeom>
              <a:avLst/>
              <a:gdLst>
                <a:gd name="connsiteX0" fmla="*/ 0 w 1578696"/>
                <a:gd name="connsiteY0" fmla="*/ 686733 h 1373466"/>
                <a:gd name="connsiteX1" fmla="*/ 343367 w 1578696"/>
                <a:gd name="connsiteY1" fmla="*/ 0 h 1373466"/>
                <a:gd name="connsiteX2" fmla="*/ 1235330 w 1578696"/>
                <a:gd name="connsiteY2" fmla="*/ 0 h 1373466"/>
                <a:gd name="connsiteX3" fmla="*/ 1578696 w 1578696"/>
                <a:gd name="connsiteY3" fmla="*/ 686733 h 1373466"/>
                <a:gd name="connsiteX4" fmla="*/ 1235330 w 1578696"/>
                <a:gd name="connsiteY4" fmla="*/ 1373466 h 1373466"/>
                <a:gd name="connsiteX5" fmla="*/ 343367 w 1578696"/>
                <a:gd name="connsiteY5" fmla="*/ 1373466 h 1373466"/>
                <a:gd name="connsiteX6" fmla="*/ 0 w 1578696"/>
                <a:gd name="connsiteY6" fmla="*/ 686733 h 137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8696" h="1373466">
                  <a:moveTo>
                    <a:pt x="789348" y="0"/>
                  </a:moveTo>
                  <a:lnTo>
                    <a:pt x="1578696" y="298729"/>
                  </a:lnTo>
                  <a:lnTo>
                    <a:pt x="1578696" y="1074737"/>
                  </a:lnTo>
                  <a:lnTo>
                    <a:pt x="789348" y="1373466"/>
                  </a:lnTo>
                  <a:lnTo>
                    <a:pt x="0" y="1074737"/>
                  </a:lnTo>
                  <a:lnTo>
                    <a:pt x="0" y="298729"/>
                  </a:lnTo>
                  <a:lnTo>
                    <a:pt x="789348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4032" tIns="246013" rIns="214032" bIns="246013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ES" sz="3600" kern="12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05011A-9E85-F498-AC12-DBA30C6DEEBB}"/>
                </a:ext>
              </a:extLst>
            </p:cNvPr>
            <p:cNvSpPr/>
            <p:nvPr/>
          </p:nvSpPr>
          <p:spPr>
            <a:xfrm>
              <a:off x="9926956" y="4404843"/>
              <a:ext cx="1373467" cy="1578696"/>
            </a:xfrm>
            <a:custGeom>
              <a:avLst/>
              <a:gdLst>
                <a:gd name="connsiteX0" fmla="*/ 0 w 1578696"/>
                <a:gd name="connsiteY0" fmla="*/ 686733 h 1373466"/>
                <a:gd name="connsiteX1" fmla="*/ 343367 w 1578696"/>
                <a:gd name="connsiteY1" fmla="*/ 0 h 1373466"/>
                <a:gd name="connsiteX2" fmla="*/ 1235330 w 1578696"/>
                <a:gd name="connsiteY2" fmla="*/ 0 h 1373466"/>
                <a:gd name="connsiteX3" fmla="*/ 1578696 w 1578696"/>
                <a:gd name="connsiteY3" fmla="*/ 686733 h 1373466"/>
                <a:gd name="connsiteX4" fmla="*/ 1235330 w 1578696"/>
                <a:gd name="connsiteY4" fmla="*/ 1373466 h 1373466"/>
                <a:gd name="connsiteX5" fmla="*/ 343367 w 1578696"/>
                <a:gd name="connsiteY5" fmla="*/ 1373466 h 1373466"/>
                <a:gd name="connsiteX6" fmla="*/ 0 w 1578696"/>
                <a:gd name="connsiteY6" fmla="*/ 686733 h 137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8696" h="1373466">
                  <a:moveTo>
                    <a:pt x="789348" y="0"/>
                  </a:moveTo>
                  <a:lnTo>
                    <a:pt x="1578696" y="298729"/>
                  </a:lnTo>
                  <a:lnTo>
                    <a:pt x="1578696" y="1074737"/>
                  </a:lnTo>
                  <a:lnTo>
                    <a:pt x="789348" y="1373466"/>
                  </a:lnTo>
                  <a:lnTo>
                    <a:pt x="0" y="1074737"/>
                  </a:lnTo>
                  <a:lnTo>
                    <a:pt x="0" y="298729"/>
                  </a:lnTo>
                  <a:lnTo>
                    <a:pt x="789348" y="0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97852" tIns="329833" rIns="297853" bIns="329833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ES" sz="2200" kern="12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277934-922C-1A8E-E5B2-27DA912FC4A1}"/>
                </a:ext>
              </a:extLst>
            </p:cNvPr>
            <p:cNvSpPr/>
            <p:nvPr/>
          </p:nvSpPr>
          <p:spPr>
            <a:xfrm>
              <a:off x="11342100" y="4720582"/>
              <a:ext cx="1761825" cy="94721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20" name="Graphic 19" descr="Leaf with solid fill">
            <a:extLst>
              <a:ext uri="{FF2B5EF4-FFF2-40B4-BE49-F238E27FC236}">
                <a16:creationId xmlns:a16="http://schemas.microsoft.com/office/drawing/2014/main" id="{B9E5F004-460E-8260-AD37-9BEB23199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8409" y="2059201"/>
            <a:ext cx="914400" cy="914400"/>
          </a:xfrm>
          <a:prstGeom prst="rect">
            <a:avLst/>
          </a:prstGeom>
        </p:spPr>
      </p:pic>
      <p:pic>
        <p:nvPicPr>
          <p:cNvPr id="22" name="Graphic 21" descr="DNA with solid fill">
            <a:extLst>
              <a:ext uri="{FF2B5EF4-FFF2-40B4-BE49-F238E27FC236}">
                <a16:creationId xmlns:a16="http://schemas.microsoft.com/office/drawing/2014/main" id="{3CE0C153-31CD-5DE3-CB09-7FE305576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7240" y="3439682"/>
            <a:ext cx="914400" cy="914400"/>
          </a:xfrm>
          <a:prstGeom prst="rect">
            <a:avLst/>
          </a:prstGeom>
        </p:spPr>
      </p:pic>
      <p:pic>
        <p:nvPicPr>
          <p:cNvPr id="26" name="Graphic 25" descr="Web design with solid fill">
            <a:extLst>
              <a:ext uri="{FF2B5EF4-FFF2-40B4-BE49-F238E27FC236}">
                <a16:creationId xmlns:a16="http://schemas.microsoft.com/office/drawing/2014/main" id="{F8E37787-CF04-90EB-C697-7EAA353D9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40215" y="4720582"/>
            <a:ext cx="914400" cy="914400"/>
          </a:xfrm>
          <a:prstGeom prst="rect">
            <a:avLst/>
          </a:prstGeom>
        </p:spPr>
      </p:pic>
      <p:pic>
        <p:nvPicPr>
          <p:cNvPr id="28" name="Graphic 27" descr="Production with solid fill">
            <a:extLst>
              <a:ext uri="{FF2B5EF4-FFF2-40B4-BE49-F238E27FC236}">
                <a16:creationId xmlns:a16="http://schemas.microsoft.com/office/drawing/2014/main" id="{31B5C360-B1F3-446A-21C8-271EA41F51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5319" y="3352947"/>
            <a:ext cx="914400" cy="914400"/>
          </a:xfrm>
          <a:prstGeom prst="rect">
            <a:avLst/>
          </a:prstGeom>
        </p:spPr>
      </p:pic>
      <p:pic>
        <p:nvPicPr>
          <p:cNvPr id="30" name="Graphic 29" descr="Dollar with solid fill">
            <a:extLst>
              <a:ext uri="{FF2B5EF4-FFF2-40B4-BE49-F238E27FC236}">
                <a16:creationId xmlns:a16="http://schemas.microsoft.com/office/drawing/2014/main" id="{7F52CD23-921E-BC47-69AC-AB6CD5881B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40215" y="20063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49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6480" y="6158623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36</a:t>
            </a:fld>
            <a:endParaRPr lang="es-ES" dirty="0"/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5820" r="25820"/>
          <a:stretch/>
        </p:blipFill>
        <p:spPr>
          <a:xfrm>
            <a:off x="964311" y="425971"/>
            <a:ext cx="1952279" cy="1952279"/>
          </a:xfrm>
          <a:solidFill>
            <a:schemeClr val="bg1"/>
          </a:solidFill>
        </p:spPr>
      </p:pic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7350" r="7350"/>
          <a:stretch/>
        </p:blipFill>
        <p:spPr>
          <a:xfrm>
            <a:off x="3729390" y="1702267"/>
            <a:ext cx="2290065" cy="2273502"/>
          </a:xfr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592" y="-202368"/>
            <a:ext cx="5276088" cy="2276856"/>
          </a:xfrm>
        </p:spPr>
        <p:txBody>
          <a:bodyPr rtlCol="0"/>
          <a:lstStyle/>
          <a:p>
            <a:pPr rtl="0"/>
            <a:r>
              <a:rPr lang="es-ES" dirty="0"/>
              <a:t>Gracias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73592" y="2866644"/>
            <a:ext cx="5276088" cy="1124712"/>
          </a:xfrm>
        </p:spPr>
        <p:txBody>
          <a:bodyPr rtlCol="0"/>
          <a:lstStyle/>
          <a:p>
            <a:pPr rtl="0"/>
            <a:r>
              <a:rPr lang="es-ES" dirty="0"/>
              <a:t>Álvaro Moreno Sevilla</a:t>
            </a:r>
          </a:p>
          <a:p>
            <a:pPr rtl="0"/>
            <a:r>
              <a:rPr lang="es-ES" dirty="0"/>
              <a:t>Producción Industrial de Ácido Glucónico</a:t>
            </a:r>
          </a:p>
          <a:p>
            <a:pPr rtl="0"/>
            <a:r>
              <a:rPr lang="es-ES" dirty="0"/>
              <a:t>2022 / 2023</a:t>
            </a:r>
          </a:p>
          <a:p>
            <a:pPr rtl="0"/>
            <a:endParaRPr lang="es-ES" dirty="0"/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t="11293" b="11293"/>
          <a:stretch/>
        </p:blipFill>
        <p:spPr>
          <a:xfrm>
            <a:off x="1151999" y="4018982"/>
            <a:ext cx="3860924" cy="2844000"/>
          </a:xfrm>
        </p:spPr>
      </p:pic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l="15855" r="15855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3FDCE1C-5309-E92C-DE0C-10F972834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1481" y="475307"/>
            <a:ext cx="5687505" cy="960961"/>
          </a:xfrm>
        </p:spPr>
        <p:txBody>
          <a:bodyPr/>
          <a:lstStyle/>
          <a:p>
            <a:r>
              <a:rPr lang="es-ES" dirty="0"/>
              <a:t>r</a:t>
            </a:r>
            <a:r>
              <a:rPr lang="es-ES" cap="none" dirty="0"/>
              <a:t>eferencias</a:t>
            </a:r>
            <a:endParaRPr lang="es-E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8C22731-A93B-9D7D-A312-CA84220BB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4608" y="1619076"/>
            <a:ext cx="9859861" cy="5670958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ES" sz="1500" dirty="0"/>
              <a:t>Ramachandran, S., Fontanille, P., Pandey, A., &amp; </a:t>
            </a:r>
            <a:r>
              <a:rPr lang="es-ES" sz="1500" dirty="0" err="1"/>
              <a:t>Larroche</a:t>
            </a:r>
            <a:r>
              <a:rPr lang="es-ES" sz="1500" dirty="0"/>
              <a:t>, C. (2006). </a:t>
            </a:r>
            <a:r>
              <a:rPr lang="es-ES" sz="1500" dirty="0" err="1"/>
              <a:t>Gluconic</a:t>
            </a:r>
            <a:r>
              <a:rPr lang="es-ES" sz="1500" dirty="0"/>
              <a:t> </a:t>
            </a:r>
            <a:r>
              <a:rPr lang="es-ES" sz="1500" dirty="0" err="1"/>
              <a:t>acid</a:t>
            </a:r>
            <a:r>
              <a:rPr lang="es-ES" sz="1500" dirty="0"/>
              <a:t>: </a:t>
            </a:r>
            <a:r>
              <a:rPr lang="es-ES" sz="1500" dirty="0" err="1"/>
              <a:t>properties</a:t>
            </a:r>
            <a:r>
              <a:rPr lang="es-ES" sz="1500" dirty="0"/>
              <a:t>, </a:t>
            </a:r>
            <a:r>
              <a:rPr lang="es-ES" sz="1500" dirty="0" err="1"/>
              <a:t>applications</a:t>
            </a:r>
            <a:r>
              <a:rPr lang="es-ES" sz="1500" dirty="0"/>
              <a:t> and </a:t>
            </a:r>
            <a:r>
              <a:rPr lang="es-ES" sz="1500" dirty="0" err="1"/>
              <a:t>microbial</a:t>
            </a:r>
            <a:r>
              <a:rPr lang="es-ES" sz="1500" dirty="0"/>
              <a:t> </a:t>
            </a:r>
            <a:r>
              <a:rPr lang="es-ES" sz="1500" dirty="0" err="1"/>
              <a:t>production</a:t>
            </a:r>
            <a:r>
              <a:rPr lang="es-ES" sz="1500" dirty="0"/>
              <a:t>. </a:t>
            </a:r>
            <a:r>
              <a:rPr lang="es-ES" sz="1500" dirty="0" err="1"/>
              <a:t>Food</a:t>
            </a:r>
            <a:r>
              <a:rPr lang="es-ES" sz="1500" dirty="0"/>
              <a:t> </a:t>
            </a:r>
            <a:r>
              <a:rPr lang="es-ES" sz="1500" dirty="0" err="1"/>
              <a:t>Technology</a:t>
            </a:r>
            <a:r>
              <a:rPr lang="es-ES" sz="1500" dirty="0"/>
              <a:t> &amp; </a:t>
            </a:r>
            <a:r>
              <a:rPr lang="es-ES" sz="1500" dirty="0" err="1"/>
              <a:t>Biotechnology</a:t>
            </a:r>
            <a:r>
              <a:rPr lang="es-ES" sz="1500" dirty="0"/>
              <a:t>, 44(2)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1500" dirty="0">
                <a:effectLst/>
                <a:ea typeface="Calibri" panose="020F0502020204030204" pitchFamily="34" charset="0"/>
              </a:rPr>
              <a:t>Ma Y, Li B, Zhang X, Wang C and Chen W (2022) Production of Gluconic Acid and Its Derivatives by Microbial Fermentation: Process Improvement Based on Integrated Routes. Front. </a:t>
            </a:r>
            <a:r>
              <a:rPr lang="en-GB" sz="1500" dirty="0" err="1">
                <a:effectLst/>
                <a:ea typeface="Calibri" panose="020F0502020204030204" pitchFamily="34" charset="0"/>
              </a:rPr>
              <a:t>Bioeng</a:t>
            </a:r>
            <a:r>
              <a:rPr lang="en-GB" sz="1500" dirty="0">
                <a:effectLst/>
                <a:ea typeface="Calibri" panose="020F0502020204030204" pitchFamily="34" charset="0"/>
              </a:rPr>
              <a:t>. </a:t>
            </a:r>
            <a:r>
              <a:rPr lang="en-GB" sz="1500" dirty="0" err="1">
                <a:effectLst/>
                <a:ea typeface="Calibri" panose="020F0502020204030204" pitchFamily="34" charset="0"/>
              </a:rPr>
              <a:t>Biotechnol</a:t>
            </a:r>
            <a:r>
              <a:rPr lang="en-GB" sz="1500" dirty="0">
                <a:effectLst/>
                <a:ea typeface="Calibri" panose="020F0502020204030204" pitchFamily="34" charset="0"/>
              </a:rPr>
              <a:t>. 10:864787. </a:t>
            </a:r>
            <a:r>
              <a:rPr lang="en-GB" sz="1500" dirty="0" err="1">
                <a:effectLst/>
                <a:ea typeface="Calibri" panose="020F0502020204030204" pitchFamily="34" charset="0"/>
              </a:rPr>
              <a:t>doi</a:t>
            </a:r>
            <a:r>
              <a:rPr lang="en-GB" sz="1500" dirty="0">
                <a:effectLst/>
                <a:ea typeface="Calibri" panose="020F0502020204030204" pitchFamily="34" charset="0"/>
              </a:rPr>
              <a:t>: 10.3389/fbioe.2022.864787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1500" dirty="0" err="1"/>
              <a:t>Abdulwehab</a:t>
            </a:r>
            <a:r>
              <a:rPr lang="es-ES" sz="1500" dirty="0"/>
              <a:t>, </a:t>
            </a:r>
            <a:r>
              <a:rPr lang="es-ES" sz="1500" dirty="0" err="1"/>
              <a:t>Sohair</a:t>
            </a:r>
            <a:r>
              <a:rPr lang="es-ES" sz="1500" dirty="0"/>
              <a:t> &amp; El-</a:t>
            </a:r>
            <a:r>
              <a:rPr lang="es-ES" sz="1500" dirty="0" err="1"/>
              <a:t>Nagerabi</a:t>
            </a:r>
            <a:r>
              <a:rPr lang="es-ES" sz="1500" dirty="0"/>
              <a:t>, </a:t>
            </a:r>
            <a:r>
              <a:rPr lang="es-ES" sz="1500" dirty="0" err="1"/>
              <a:t>Saifeldin</a:t>
            </a:r>
            <a:r>
              <a:rPr lang="es-ES" sz="1500" dirty="0"/>
              <a:t> &amp; </a:t>
            </a:r>
            <a:r>
              <a:rPr lang="es-ES" sz="1500" dirty="0" err="1"/>
              <a:t>Elshafie</a:t>
            </a:r>
            <a:r>
              <a:rPr lang="es-ES" sz="1500" dirty="0"/>
              <a:t>, </a:t>
            </a:r>
            <a:r>
              <a:rPr lang="es-ES" sz="1500" dirty="0" err="1"/>
              <a:t>Abdulqadir</a:t>
            </a:r>
            <a:r>
              <a:rPr lang="es-ES" sz="1500" dirty="0"/>
              <a:t>. (2015). </a:t>
            </a:r>
            <a:r>
              <a:rPr lang="es-ES" sz="1500" dirty="0" err="1"/>
              <a:t>Leguminicolous</a:t>
            </a:r>
            <a:r>
              <a:rPr lang="es-ES" sz="1500" dirty="0"/>
              <a:t> </a:t>
            </a:r>
            <a:r>
              <a:rPr lang="es-ES" sz="1500" dirty="0" err="1"/>
              <a:t>fungi</a:t>
            </a:r>
            <a:r>
              <a:rPr lang="es-ES" sz="1500" dirty="0"/>
              <a:t> </a:t>
            </a:r>
            <a:r>
              <a:rPr lang="es-ES" sz="1500" dirty="0" err="1"/>
              <a:t>associated</a:t>
            </a:r>
            <a:r>
              <a:rPr lang="es-ES" sz="1500" dirty="0"/>
              <a:t> </a:t>
            </a:r>
            <a:r>
              <a:rPr lang="es-ES" sz="1500" dirty="0" err="1"/>
              <a:t>with</a:t>
            </a:r>
            <a:r>
              <a:rPr lang="es-ES" sz="1500" dirty="0"/>
              <a:t> </a:t>
            </a:r>
            <a:r>
              <a:rPr lang="es-ES" sz="1500" dirty="0" err="1"/>
              <a:t>some</a:t>
            </a:r>
            <a:r>
              <a:rPr lang="es-ES" sz="1500" dirty="0"/>
              <a:t> </a:t>
            </a:r>
            <a:r>
              <a:rPr lang="es-ES" sz="1500" dirty="0" err="1"/>
              <a:t>seeds</a:t>
            </a:r>
            <a:r>
              <a:rPr lang="es-ES" sz="1500" dirty="0"/>
              <a:t> </a:t>
            </a:r>
            <a:r>
              <a:rPr lang="es-ES" sz="1500" dirty="0" err="1"/>
              <a:t>of</a:t>
            </a:r>
            <a:r>
              <a:rPr lang="es-ES" sz="1500" dirty="0"/>
              <a:t> Sudanese </a:t>
            </a:r>
            <a:r>
              <a:rPr lang="es-ES" sz="1500" dirty="0" err="1"/>
              <a:t>legumes</a:t>
            </a:r>
            <a:r>
              <a:rPr lang="es-ES" sz="1500" dirty="0"/>
              <a:t>. </a:t>
            </a:r>
            <a:r>
              <a:rPr lang="es-ES" sz="1500" dirty="0" err="1"/>
              <a:t>Biodiversitas</a:t>
            </a:r>
            <a:r>
              <a:rPr lang="es-ES" sz="1500" dirty="0"/>
              <a:t>. 16. 269-280.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1500" dirty="0"/>
              <a:t>https://fineartamerica.com/featured/2-pseudomonas-putida-dennis-kunkel-microscopyscience-photo-library.html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1500" dirty="0"/>
              <a:t>https://www.fishersci.es/shop/products/gluconolactone-99-thermo-scientific/10461481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1500" b="0" i="0" dirty="0">
                <a:effectLst/>
              </a:rPr>
              <a:t>Barros Correia, A. C. R., Barbosa, R. N., </a:t>
            </a:r>
            <a:r>
              <a:rPr lang="es-ES" sz="1500" b="0" i="0" dirty="0" err="1">
                <a:effectLst/>
              </a:rPr>
              <a:t>Frisvad</a:t>
            </a:r>
            <a:r>
              <a:rPr lang="es-ES" sz="1500" b="0" i="0" dirty="0">
                <a:effectLst/>
              </a:rPr>
              <a:t>, J. C., </a:t>
            </a:r>
            <a:r>
              <a:rPr lang="es-ES" sz="1500" b="0" i="0" dirty="0" err="1">
                <a:effectLst/>
              </a:rPr>
              <a:t>Houbraken</a:t>
            </a:r>
            <a:r>
              <a:rPr lang="es-ES" sz="1500" b="0" i="0" dirty="0">
                <a:effectLst/>
              </a:rPr>
              <a:t>, J., &amp; Souza-Motta, C. M. (2020). </a:t>
            </a:r>
            <a:r>
              <a:rPr lang="es-ES" sz="1500" b="0" i="1" dirty="0" err="1">
                <a:effectLst/>
              </a:rPr>
              <a:t>The</a:t>
            </a:r>
            <a:r>
              <a:rPr lang="es-ES" sz="1500" b="0" i="1" dirty="0">
                <a:effectLst/>
              </a:rPr>
              <a:t> </a:t>
            </a:r>
            <a:r>
              <a:rPr lang="es-ES" sz="1500" b="0" i="1" dirty="0" err="1">
                <a:effectLst/>
              </a:rPr>
              <a:t>polyphasic</a:t>
            </a:r>
            <a:r>
              <a:rPr lang="es-ES" sz="1500" b="0" i="1" dirty="0">
                <a:effectLst/>
              </a:rPr>
              <a:t> </a:t>
            </a:r>
            <a:r>
              <a:rPr lang="es-ES" sz="1500" b="0" i="1" dirty="0" err="1">
                <a:effectLst/>
              </a:rPr>
              <a:t>re-identification</a:t>
            </a:r>
            <a:r>
              <a:rPr lang="es-ES" sz="1500" b="0" i="1" dirty="0">
                <a:effectLst/>
              </a:rPr>
              <a:t> </a:t>
            </a:r>
            <a:r>
              <a:rPr lang="es-ES" sz="1500" b="0" i="1" dirty="0" err="1">
                <a:effectLst/>
              </a:rPr>
              <a:t>of</a:t>
            </a:r>
            <a:r>
              <a:rPr lang="es-ES" sz="1500" b="0" i="1" dirty="0">
                <a:effectLst/>
              </a:rPr>
              <a:t> a </a:t>
            </a:r>
            <a:r>
              <a:rPr lang="es-ES" sz="1500" b="0" i="1" dirty="0" err="1">
                <a:effectLst/>
              </a:rPr>
              <a:t>Brazilian</a:t>
            </a:r>
            <a:r>
              <a:rPr lang="es-ES" sz="1500" b="0" i="1" dirty="0">
                <a:effectLst/>
              </a:rPr>
              <a:t> Aspergillus </a:t>
            </a:r>
            <a:r>
              <a:rPr lang="es-ES" sz="1500" b="0" i="1" dirty="0" err="1">
                <a:effectLst/>
              </a:rPr>
              <a:t>section</a:t>
            </a:r>
            <a:r>
              <a:rPr lang="es-ES" sz="1500" b="0" i="1" dirty="0">
                <a:effectLst/>
              </a:rPr>
              <a:t> </a:t>
            </a:r>
            <a:r>
              <a:rPr lang="es-ES" sz="1500" b="0" i="1" dirty="0" err="1">
                <a:effectLst/>
              </a:rPr>
              <a:t>Terrei</a:t>
            </a:r>
            <a:r>
              <a:rPr lang="es-ES" sz="1500" b="0" i="1" dirty="0">
                <a:effectLst/>
              </a:rPr>
              <a:t> </a:t>
            </a:r>
            <a:r>
              <a:rPr lang="es-ES" sz="1500" b="0" i="1" dirty="0" err="1">
                <a:effectLst/>
              </a:rPr>
              <a:t>collection</a:t>
            </a:r>
            <a:r>
              <a:rPr lang="es-ES" sz="1500" b="0" i="1" dirty="0">
                <a:effectLst/>
              </a:rPr>
              <a:t> led </a:t>
            </a:r>
            <a:r>
              <a:rPr lang="es-ES" sz="1500" b="0" i="1" dirty="0" err="1">
                <a:effectLst/>
              </a:rPr>
              <a:t>to</a:t>
            </a:r>
            <a:r>
              <a:rPr lang="es-ES" sz="1500" b="0" i="1" dirty="0">
                <a:effectLst/>
              </a:rPr>
              <a:t> </a:t>
            </a:r>
            <a:r>
              <a:rPr lang="es-ES" sz="1500" b="0" i="1" dirty="0" err="1">
                <a:effectLst/>
              </a:rPr>
              <a:t>the</a:t>
            </a:r>
            <a:r>
              <a:rPr lang="es-ES" sz="1500" b="0" i="1" dirty="0">
                <a:effectLst/>
              </a:rPr>
              <a:t> </a:t>
            </a:r>
            <a:r>
              <a:rPr lang="es-ES" sz="1500" b="0" i="1" dirty="0" err="1">
                <a:effectLst/>
              </a:rPr>
              <a:t>discovery</a:t>
            </a:r>
            <a:r>
              <a:rPr lang="es-ES" sz="1500" b="0" i="1" dirty="0">
                <a:effectLst/>
              </a:rPr>
              <a:t> </a:t>
            </a:r>
            <a:r>
              <a:rPr lang="es-ES" sz="1500" b="0" i="1" dirty="0" err="1">
                <a:effectLst/>
              </a:rPr>
              <a:t>of</a:t>
            </a:r>
            <a:r>
              <a:rPr lang="es-ES" sz="1500" b="0" i="1" dirty="0">
                <a:effectLst/>
              </a:rPr>
              <a:t> </a:t>
            </a:r>
            <a:r>
              <a:rPr lang="es-ES" sz="1500" b="0" i="1" dirty="0" err="1">
                <a:effectLst/>
              </a:rPr>
              <a:t>two</a:t>
            </a:r>
            <a:r>
              <a:rPr lang="es-ES" sz="1500" b="0" i="1" dirty="0">
                <a:effectLst/>
              </a:rPr>
              <a:t> new </a:t>
            </a:r>
            <a:r>
              <a:rPr lang="es-ES" sz="1500" b="0" i="1" dirty="0" err="1">
                <a:effectLst/>
              </a:rPr>
              <a:t>species</a:t>
            </a:r>
            <a:r>
              <a:rPr lang="es-ES" sz="1500" b="0" i="1" dirty="0">
                <a:effectLst/>
              </a:rPr>
              <a:t>. </a:t>
            </a:r>
            <a:r>
              <a:rPr lang="es-ES" sz="1500" b="0" i="1" dirty="0" err="1">
                <a:effectLst/>
              </a:rPr>
              <a:t>Mycological</a:t>
            </a:r>
            <a:r>
              <a:rPr lang="es-ES" sz="1500" b="0" i="1" dirty="0">
                <a:effectLst/>
              </a:rPr>
              <a:t> </a:t>
            </a:r>
            <a:r>
              <a:rPr lang="es-ES" sz="1500" b="0" i="1" dirty="0" err="1">
                <a:effectLst/>
              </a:rPr>
              <a:t>Progress</a:t>
            </a:r>
            <a:r>
              <a:rPr lang="es-ES" sz="1500" b="0" i="1" dirty="0">
                <a:effectLst/>
              </a:rPr>
              <a:t>, 19(9), 885–903.</a:t>
            </a:r>
            <a:r>
              <a:rPr lang="es-ES" sz="1500" b="0" i="0" dirty="0">
                <a:effectLst/>
              </a:rPr>
              <a:t> doi:10.1007/s11557-020-01605-4 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15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Park, H. S., Jun, S. C., Han, K. H., Hong, S. B., &amp; Yu, J. H. (2017). Diversity, application, and synthetic biology of industrially important Aspergillus fungi. </a:t>
            </a:r>
            <a:r>
              <a:rPr lang="es-CO" sz="15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Advances</a:t>
            </a:r>
            <a:r>
              <a:rPr lang="es-CO" sz="15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s-CO" sz="15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applied</a:t>
            </a:r>
            <a:r>
              <a:rPr lang="es-CO" sz="15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5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microbiology</a:t>
            </a:r>
            <a:r>
              <a:rPr lang="es-CO" sz="15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s-CO" sz="15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s-CO" sz="15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161-202.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1500" dirty="0"/>
              <a:t>https://www.pianetachimica.it/mol_mese/mol_mese_2006/05_GlucosioOx/GlucosioOx_1_ita.htm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1500" dirty="0"/>
              <a:t>B</a:t>
            </a:r>
            <a:r>
              <a:rPr lang="ang-Latn-001" sz="1500" dirty="0"/>
              <a:t>ankar</a:t>
            </a:r>
            <a:r>
              <a:rPr lang="es-ES" sz="1500" dirty="0"/>
              <a:t>, S. B., Bule, M. V., </a:t>
            </a:r>
            <a:r>
              <a:rPr lang="es-ES" sz="1500" dirty="0" err="1"/>
              <a:t>Singhal</a:t>
            </a:r>
            <a:r>
              <a:rPr lang="es-ES" sz="1500" dirty="0"/>
              <a:t>, S. R. &amp; </a:t>
            </a:r>
            <a:r>
              <a:rPr lang="es-ES" sz="1500" dirty="0" err="1"/>
              <a:t>Ananthanarayan</a:t>
            </a:r>
            <a:r>
              <a:rPr lang="es-ES" sz="1500" dirty="0"/>
              <a:t>, L. (2009). </a:t>
            </a:r>
            <a:r>
              <a:rPr lang="es-ES" sz="1500" dirty="0" err="1"/>
              <a:t>Glucose</a:t>
            </a:r>
            <a:r>
              <a:rPr lang="es-ES" sz="1500" dirty="0"/>
              <a:t> oxidase - </a:t>
            </a:r>
            <a:r>
              <a:rPr lang="es-ES" sz="1500" dirty="0" err="1"/>
              <a:t>An</a:t>
            </a:r>
            <a:r>
              <a:rPr lang="es-ES" sz="1500" dirty="0"/>
              <a:t> </a:t>
            </a:r>
            <a:r>
              <a:rPr lang="es-ES" sz="1500" dirty="0" err="1"/>
              <a:t>overview</a:t>
            </a:r>
            <a:r>
              <a:rPr lang="es-ES" sz="1500" dirty="0"/>
              <a:t>. </a:t>
            </a:r>
            <a:r>
              <a:rPr lang="es-ES" sz="1500" dirty="0" err="1"/>
              <a:t>Biotechnology</a:t>
            </a:r>
            <a:r>
              <a:rPr lang="es-ES" sz="1500" dirty="0"/>
              <a:t> </a:t>
            </a:r>
            <a:r>
              <a:rPr lang="es-ES" sz="1500" dirty="0" err="1"/>
              <a:t>Advances</a:t>
            </a:r>
            <a:r>
              <a:rPr lang="es-ES" sz="1500" dirty="0"/>
              <a:t>. 27(4), 489-501</a:t>
            </a:r>
          </a:p>
          <a:p>
            <a:pPr marL="457200" indent="-457200">
              <a:buFont typeface="+mj-lt"/>
              <a:buAutoNum type="arabicPeriod"/>
            </a:pPr>
            <a:endParaRPr lang="es-ES" sz="1800" dirty="0">
              <a:effectLst/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s-ES" sz="1400" dirty="0"/>
          </a:p>
          <a:p>
            <a:endParaRPr lang="es-E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ACA394-DA2B-567C-8963-30AA18424B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68033" y="6121646"/>
            <a:ext cx="2743200" cy="365125"/>
          </a:xfrm>
        </p:spPr>
        <p:txBody>
          <a:bodyPr/>
          <a:lstStyle/>
          <a:p>
            <a:pPr rtl="0"/>
            <a:fld id="{D8DA9DAA-006C-4F4B-980E-E3DF019B24E2}" type="slidenum">
              <a:rPr lang="es-ES" noProof="0" smtClean="0">
                <a:solidFill>
                  <a:schemeClr val="accent2"/>
                </a:solidFill>
              </a:rPr>
              <a:pPr rtl="0"/>
              <a:t>37</a:t>
            </a:fld>
            <a:endParaRPr lang="es-ES" noProof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143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9A4025A-F1FC-EC4C-17C3-14B0F225BE03}"/>
              </a:ext>
            </a:extLst>
          </p:cNvPr>
          <p:cNvSpPr txBox="1"/>
          <p:nvPr/>
        </p:nvSpPr>
        <p:spPr>
          <a:xfrm>
            <a:off x="838200" y="3688441"/>
            <a:ext cx="684611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2000" b="1" u="sng" dirty="0"/>
              <a:t>OBJETIVOS</a:t>
            </a:r>
          </a:p>
          <a:p>
            <a:pPr marL="342900" indent="-342900" rtl="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s-ES" sz="2000" dirty="0"/>
              <a:t>Cómo es la producción industrial </a:t>
            </a:r>
          </a:p>
          <a:p>
            <a:pPr marL="342900" indent="-342900" rtl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s-ES" sz="2000" dirty="0"/>
              <a:t>Cuáles son las actuales limitaciones </a:t>
            </a:r>
          </a:p>
          <a:p>
            <a:pPr marL="342900" indent="-342900" rtl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s-ES" sz="2000" dirty="0"/>
              <a:t>Cuáles son las tecnologías que podrían solventarlas</a:t>
            </a:r>
          </a:p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463" y="987357"/>
            <a:ext cx="9533196" cy="849080"/>
          </a:xfrm>
        </p:spPr>
        <p:txBody>
          <a:bodyPr rtlCol="0">
            <a:normAutofit/>
          </a:bodyPr>
          <a:lstStyle/>
          <a:p>
            <a:pPr rtl="0"/>
            <a:r>
              <a:rPr lang="es-ES" sz="4800" dirty="0"/>
              <a:t>Objeto y justificación de la tesis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22" y="2665908"/>
            <a:ext cx="7513432" cy="845015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Creciente necesidad desarrollo sostenible</a:t>
            </a:r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1. Objeto y Justificación de la tesis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12" name="Graphic 11" descr="Tick">
            <a:extLst>
              <a:ext uri="{FF2B5EF4-FFF2-40B4-BE49-F238E27FC236}">
                <a16:creationId xmlns:a16="http://schemas.microsoft.com/office/drawing/2014/main" id="{2C966AED-B837-273E-FC8C-18231C749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3268" y="2285789"/>
            <a:ext cx="487680" cy="487680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DCAB98FE-9D9A-6BC1-F0B1-38851721B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3268" y="2971829"/>
            <a:ext cx="487680" cy="487680"/>
          </a:xfrm>
          <a:prstGeom prst="rect">
            <a:avLst/>
          </a:prstGeom>
        </p:spPr>
      </p:pic>
      <p:sp>
        <p:nvSpPr>
          <p:cNvPr id="15" name="Left Brace 14">
            <a:extLst>
              <a:ext uri="{FF2B5EF4-FFF2-40B4-BE49-F238E27FC236}">
                <a16:creationId xmlns:a16="http://schemas.microsoft.com/office/drawing/2014/main" id="{6F461129-D6F9-C31B-AF71-1B462C15D91D}"/>
              </a:ext>
            </a:extLst>
          </p:cNvPr>
          <p:cNvSpPr/>
          <p:nvPr/>
        </p:nvSpPr>
        <p:spPr>
          <a:xfrm>
            <a:off x="6098685" y="2269188"/>
            <a:ext cx="352338" cy="124760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47C952-7D14-8793-60C1-0645D8636BE6}"/>
              </a:ext>
            </a:extLst>
          </p:cNvPr>
          <p:cNvSpPr txBox="1"/>
          <p:nvPr/>
        </p:nvSpPr>
        <p:spPr>
          <a:xfrm>
            <a:off x="6970948" y="2337203"/>
            <a:ext cx="352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Biotransformaciones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EEEDE1-2E0E-D7ED-DF5E-1D0959C32C1B}"/>
              </a:ext>
            </a:extLst>
          </p:cNvPr>
          <p:cNvSpPr txBox="1"/>
          <p:nvPr/>
        </p:nvSpPr>
        <p:spPr>
          <a:xfrm>
            <a:off x="6970948" y="3007104"/>
            <a:ext cx="480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Producción químicos basados en petróleo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0E03FC-AC64-1AEC-6C2E-892CCCD330F0}"/>
              </a:ext>
            </a:extLst>
          </p:cNvPr>
          <p:cNvSpPr txBox="1"/>
          <p:nvPr/>
        </p:nvSpPr>
        <p:spPr>
          <a:xfrm>
            <a:off x="5913538" y="4314554"/>
            <a:ext cx="5440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Literatura publicada en los últimos 70 años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B7C84-6FC5-CB86-8A98-73553B90A17A}"/>
              </a:ext>
            </a:extLst>
          </p:cNvPr>
          <p:cNvSpPr txBox="1"/>
          <p:nvPr/>
        </p:nvSpPr>
        <p:spPr>
          <a:xfrm>
            <a:off x="9781452" y="2269188"/>
            <a:ext cx="1996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Se abren nuevas aplicaciones</a:t>
            </a:r>
          </a:p>
        </p:txBody>
      </p:sp>
      <p:pic>
        <p:nvPicPr>
          <p:cNvPr id="23" name="Graphic 22" descr="Arrow Slight curve">
            <a:extLst>
              <a:ext uri="{FF2B5EF4-FFF2-40B4-BE49-F238E27FC236}">
                <a16:creationId xmlns:a16="http://schemas.microsoft.com/office/drawing/2014/main" id="{19AB6219-291E-6F53-0CA2-B8355C91CE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9536" y="2337203"/>
            <a:ext cx="369332" cy="3693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B5E196-3354-A24D-AAF1-0D5F0CAA31DF}"/>
              </a:ext>
            </a:extLst>
          </p:cNvPr>
          <p:cNvSpPr/>
          <p:nvPr/>
        </p:nvSpPr>
        <p:spPr>
          <a:xfrm>
            <a:off x="10956022" y="1694960"/>
            <a:ext cx="587229" cy="578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Arrow: Striped Right 4">
            <a:extLst>
              <a:ext uri="{FF2B5EF4-FFF2-40B4-BE49-F238E27FC236}">
                <a16:creationId xmlns:a16="http://schemas.microsoft.com/office/drawing/2014/main" id="{C10AB4EE-7EBD-AE13-8557-49C0ACE459E1}"/>
              </a:ext>
            </a:extLst>
          </p:cNvPr>
          <p:cNvSpPr/>
          <p:nvPr/>
        </p:nvSpPr>
        <p:spPr>
          <a:xfrm>
            <a:off x="5388636" y="4456721"/>
            <a:ext cx="488664" cy="153876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AB2E0A-5FA7-046B-1B72-275B84469BC2}"/>
              </a:ext>
            </a:extLst>
          </p:cNvPr>
          <p:cNvSpPr/>
          <p:nvPr/>
        </p:nvSpPr>
        <p:spPr>
          <a:xfrm>
            <a:off x="794327" y="2419927"/>
            <a:ext cx="997528" cy="143884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2505D3-B650-1CB9-1066-D76F64C04C56}"/>
              </a:ext>
            </a:extLst>
          </p:cNvPr>
          <p:cNvSpPr/>
          <p:nvPr/>
        </p:nvSpPr>
        <p:spPr>
          <a:xfrm>
            <a:off x="10341679" y="2419927"/>
            <a:ext cx="997528" cy="143884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091" y="1333177"/>
            <a:ext cx="9144000" cy="2340864"/>
          </a:xfrm>
        </p:spPr>
        <p:txBody>
          <a:bodyPr rtlCol="0">
            <a:normAutofit/>
          </a:bodyPr>
          <a:lstStyle/>
          <a:p>
            <a:pPr rtl="0"/>
            <a:r>
              <a:rPr lang="es-ES" sz="5400" b="1" cap="all" spc="400" dirty="0">
                <a:solidFill>
                  <a:schemeClr val="tx1"/>
                </a:solidFill>
                <a:latin typeface="+mn-lt"/>
              </a:rPr>
              <a:t>2.</a:t>
            </a:r>
            <a:r>
              <a:rPr lang="es-ES" b="1" cap="all" spc="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s-ES" sz="5400" b="1" cap="all" spc="400" dirty="0">
                <a:solidFill>
                  <a:schemeClr val="tx1"/>
                </a:solidFill>
                <a:latin typeface="+mn-lt"/>
              </a:rPr>
              <a:t>introducción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309B25A-13CC-6CA4-259E-5BFBB342B3B1}"/>
              </a:ext>
            </a:extLst>
          </p:cNvPr>
          <p:cNvCxnSpPr>
            <a:cxnSpLocks/>
          </p:cNvCxnSpPr>
          <p:nvPr/>
        </p:nvCxnSpPr>
        <p:spPr>
          <a:xfrm flipH="1">
            <a:off x="1941018" y="4073921"/>
            <a:ext cx="8053431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894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809" y="970746"/>
            <a:ext cx="9589288" cy="802913"/>
          </a:xfrm>
        </p:spPr>
        <p:txBody>
          <a:bodyPr rtlCol="0">
            <a:normAutofit/>
          </a:bodyPr>
          <a:lstStyle/>
          <a:p>
            <a:pPr rtl="0"/>
            <a:r>
              <a:rPr lang="es-ES" sz="4800" dirty="0"/>
              <a:t>Introducción</a:t>
            </a:r>
            <a:endParaRPr lang="es-ES" sz="44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99" y="2555594"/>
            <a:ext cx="7614100" cy="3346704"/>
          </a:xfrm>
        </p:spPr>
        <p:txBody>
          <a:bodyPr rtlCol="0"/>
          <a:lstStyle/>
          <a:p>
            <a:pPr marL="342900" indent="-342900" rtl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s-ES" dirty="0"/>
              <a:t>Propiedades ácidas débiles conferidas por grupo carboxilo</a:t>
            </a:r>
          </a:p>
          <a:p>
            <a:pPr marL="342900" indent="-342900" rtl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s-ES" dirty="0"/>
              <a:t>Metabolitos primarios</a:t>
            </a:r>
          </a:p>
          <a:p>
            <a:pPr marL="342900" indent="-342900" rtl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s-ES" dirty="0"/>
              <a:t>Numerosas aplicaciones en multitud de ámbitos 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2. Introducción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6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285D4-DA98-008D-5625-78DA666DBA8D}"/>
              </a:ext>
            </a:extLst>
          </p:cNvPr>
          <p:cNvSpPr txBox="1"/>
          <p:nvPr/>
        </p:nvSpPr>
        <p:spPr>
          <a:xfrm>
            <a:off x="799782" y="1822478"/>
            <a:ext cx="575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2.1. Ácidos Orgánicos</a:t>
            </a:r>
          </a:p>
        </p:txBody>
      </p:sp>
      <p:pic>
        <p:nvPicPr>
          <p:cNvPr id="13" name="Graphic 12" descr="Key">
            <a:extLst>
              <a:ext uri="{FF2B5EF4-FFF2-40B4-BE49-F238E27FC236}">
                <a16:creationId xmlns:a16="http://schemas.microsoft.com/office/drawing/2014/main" id="{5285B51E-D85A-1B67-222C-B00BBE3D7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812100">
            <a:off x="4512256" y="3107187"/>
            <a:ext cx="475255" cy="4752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ABFBC7-E08A-3D7B-6502-BB90927EAFEA}"/>
              </a:ext>
            </a:extLst>
          </p:cNvPr>
          <p:cNvSpPr txBox="1"/>
          <p:nvPr/>
        </p:nvSpPr>
        <p:spPr>
          <a:xfrm>
            <a:off x="5060663" y="3066350"/>
            <a:ext cx="2468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600" dirty="0"/>
              <a:t>Crecimiento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Metabolismo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3123B0-18DB-82D1-B2F5-DB3063027918}"/>
              </a:ext>
            </a:extLst>
          </p:cNvPr>
          <p:cNvSpPr txBox="1"/>
          <p:nvPr/>
        </p:nvSpPr>
        <p:spPr>
          <a:xfrm>
            <a:off x="7505890" y="3160150"/>
            <a:ext cx="403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Cualquier </a:t>
            </a:r>
            <a:r>
              <a:rPr lang="es-ES" dirty="0" err="1"/>
              <a:t>m.o</a:t>
            </a:r>
            <a:r>
              <a:rPr lang="es-ES" dirty="0"/>
              <a:t> potencial productor</a:t>
            </a:r>
          </a:p>
        </p:txBody>
      </p:sp>
      <p:sp>
        <p:nvSpPr>
          <p:cNvPr id="18" name="Equals 17">
            <a:extLst>
              <a:ext uri="{FF2B5EF4-FFF2-40B4-BE49-F238E27FC236}">
                <a16:creationId xmlns:a16="http://schemas.microsoft.com/office/drawing/2014/main" id="{D395BFC2-E267-691B-2CC7-6EA8B99517B7}"/>
              </a:ext>
            </a:extLst>
          </p:cNvPr>
          <p:cNvSpPr/>
          <p:nvPr/>
        </p:nvSpPr>
        <p:spPr>
          <a:xfrm>
            <a:off x="6963619" y="3158962"/>
            <a:ext cx="478172" cy="371708"/>
          </a:xfrm>
          <a:prstGeom prst="mathEqual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BB7A09-AD14-9CD4-59C5-0461D70CF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754" y="4998850"/>
            <a:ext cx="2333105" cy="10571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45A9A4-6B19-709D-7BC9-EC8E0391AD20}"/>
              </a:ext>
            </a:extLst>
          </p:cNvPr>
          <p:cNvSpPr txBox="1"/>
          <p:nvPr/>
        </p:nvSpPr>
        <p:spPr>
          <a:xfrm>
            <a:off x="2074605" y="4472847"/>
            <a:ext cx="160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Ácido cítrico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E39678-20F5-E72E-16C3-24B471394DD6}"/>
              </a:ext>
            </a:extLst>
          </p:cNvPr>
          <p:cNvSpPr txBox="1"/>
          <p:nvPr/>
        </p:nvSpPr>
        <p:spPr>
          <a:xfrm>
            <a:off x="5366166" y="4467755"/>
            <a:ext cx="160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Ácido láctico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2EFD41-DE48-7975-FB3A-88EA15C22681}"/>
              </a:ext>
            </a:extLst>
          </p:cNvPr>
          <p:cNvSpPr txBox="1"/>
          <p:nvPr/>
        </p:nvSpPr>
        <p:spPr>
          <a:xfrm>
            <a:off x="8464760" y="4467755"/>
            <a:ext cx="192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Ácido itacónico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01AD8D3-5BF6-7CBF-7A37-875CAB334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6166" y="4870808"/>
            <a:ext cx="1656895" cy="11960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CC18C5-CDA5-B900-0D97-FC894D87A4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2368" y="4873160"/>
            <a:ext cx="2005120" cy="12732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5A508C-221C-1BCD-5CAF-44F5B9AE9C28}"/>
              </a:ext>
            </a:extLst>
          </p:cNvPr>
          <p:cNvSpPr/>
          <p:nvPr/>
        </p:nvSpPr>
        <p:spPr>
          <a:xfrm>
            <a:off x="10956022" y="1694960"/>
            <a:ext cx="587229" cy="578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2149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931E723-C35D-77E9-756C-6DFDFFE2B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769" y="1985703"/>
            <a:ext cx="11079484" cy="407538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/>
              <a:t>Ácido 2,3,4,5,6-pentahidroxihexanoico  ||  Ácido orgánico débil multifuncional</a:t>
            </a:r>
            <a:endParaRPr lang="ang-Latn-001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ang-Latn-001" sz="1800" b="1" dirty="0"/>
              <a:t>M</a:t>
            </a:r>
            <a:r>
              <a:rPr lang="es-ES" sz="1800" b="1" dirty="0"/>
              <a:t>á</a:t>
            </a:r>
            <a:r>
              <a:rPr lang="ang-Latn-001" sz="1800" b="1" dirty="0"/>
              <a:t>s implantada</a:t>
            </a:r>
            <a:r>
              <a:rPr lang="es-ES" sz="1800" dirty="0"/>
              <a:t>:</a:t>
            </a:r>
            <a:r>
              <a:rPr lang="ang-Latn-001" sz="1800" dirty="0"/>
              <a:t> Fermentaci</a:t>
            </a:r>
            <a:r>
              <a:rPr lang="es-ES" sz="1800" dirty="0" err="1"/>
              <a:t>ó</a:t>
            </a:r>
            <a:r>
              <a:rPr lang="ang-Latn-001" sz="1800" dirty="0"/>
              <a:t>n </a:t>
            </a:r>
            <a:r>
              <a:rPr lang="es-ES" sz="1800" dirty="0" err="1"/>
              <a:t>batch</a:t>
            </a:r>
            <a:r>
              <a:rPr lang="es-ES" sz="1800" dirty="0"/>
              <a:t> </a:t>
            </a:r>
            <a:r>
              <a:rPr lang="ang-Latn-001" sz="1800" dirty="0"/>
              <a:t>sumergida aireada con Aspergillus Niger </a:t>
            </a:r>
            <a:r>
              <a:rPr lang="ang-Latn-001" sz="1800" dirty="0">
                <a:sym typeface="Wingdings" panose="05000000000000000000" pitchFamily="2" charset="2"/>
              </a:rPr>
              <a:t> </a:t>
            </a:r>
            <a:r>
              <a:rPr lang="es-ES" sz="1800" dirty="0">
                <a:sym typeface="Wingdings" panose="05000000000000000000" pitchFamily="2" charset="2"/>
              </a:rPr>
              <a:t>       </a:t>
            </a:r>
            <a:r>
              <a:rPr lang="el-GR" sz="1800" dirty="0">
                <a:sym typeface="Wingdings" panose="05000000000000000000" pitchFamily="2" charset="2"/>
              </a:rPr>
              <a:t>η</a:t>
            </a:r>
            <a:r>
              <a:rPr lang="ang-Latn-001" sz="1800" dirty="0">
                <a:sym typeface="Wingdings" panose="05000000000000000000" pitchFamily="2" charset="2"/>
              </a:rPr>
              <a:t> 95-98%</a:t>
            </a:r>
            <a:endParaRPr lang="es-E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/>
              <a:t>Comercialización como ácido glucónico, como sales derivadas y </a:t>
            </a:r>
            <a:r>
              <a:rPr lang="es-ES" sz="1800" dirty="0" err="1"/>
              <a:t>gluconolactonas</a:t>
            </a:r>
            <a:endParaRPr lang="es-ES" sz="1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68" y="978587"/>
            <a:ext cx="4895079" cy="774711"/>
          </a:xfrm>
        </p:spPr>
        <p:txBody>
          <a:bodyPr rtlCol="0">
            <a:noAutofit/>
          </a:bodyPr>
          <a:lstStyle/>
          <a:p>
            <a:pPr rtl="0"/>
            <a:r>
              <a:rPr lang="es-ES" sz="4400" dirty="0"/>
              <a:t>Ácido Glucónico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2. Introducción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7</a:t>
            </a:fld>
            <a:endParaRPr lang="es-E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F9B38F-4A01-D155-A92B-677B00E49E88}"/>
              </a:ext>
            </a:extLst>
          </p:cNvPr>
          <p:cNvSpPr/>
          <p:nvPr/>
        </p:nvSpPr>
        <p:spPr>
          <a:xfrm>
            <a:off x="10956022" y="1694960"/>
            <a:ext cx="587229" cy="578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Graphic 11" descr="Arrow Slight curve">
            <a:extLst>
              <a:ext uri="{FF2B5EF4-FFF2-40B4-BE49-F238E27FC236}">
                <a16:creationId xmlns:a16="http://schemas.microsoft.com/office/drawing/2014/main" id="{236B85A3-41F8-F09A-B956-C8E118106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1035" y="2440841"/>
            <a:ext cx="389442" cy="3894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84DDAC-CF27-3339-B3A8-3D8B7211C39E}"/>
              </a:ext>
            </a:extLst>
          </p:cNvPr>
          <p:cNvSpPr/>
          <p:nvPr/>
        </p:nvSpPr>
        <p:spPr>
          <a:xfrm>
            <a:off x="10283968" y="2440841"/>
            <a:ext cx="1212912" cy="368734"/>
          </a:xfrm>
          <a:prstGeom prst="rect">
            <a:avLst/>
          </a:prstGeom>
          <a:noFill/>
          <a:ln w="444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Conical Fermenter Icon - Free PNG &amp; SVG 74411 - Noun Project">
            <a:extLst>
              <a:ext uri="{FF2B5EF4-FFF2-40B4-BE49-F238E27FC236}">
                <a16:creationId xmlns:a16="http://schemas.microsoft.com/office/drawing/2014/main" id="{66A98332-4847-EBD3-F397-5E4E4DF38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47" y="3464384"/>
            <a:ext cx="2758930" cy="275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pergillus fumigatus | Mould Compendium | INSPQ">
            <a:extLst>
              <a:ext uri="{FF2B5EF4-FFF2-40B4-BE49-F238E27FC236}">
                <a16:creationId xmlns:a16="http://schemas.microsoft.com/office/drawing/2014/main" id="{E0522FF1-B8C9-8753-0763-3625A373E5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1" t="1801" r="5812" b="8573"/>
          <a:stretch/>
        </p:blipFill>
        <p:spPr bwMode="auto">
          <a:xfrm>
            <a:off x="3143079" y="3782093"/>
            <a:ext cx="1496794" cy="20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B9603C8-3A3A-61C9-EEE0-4A1DD41478F9}"/>
              </a:ext>
            </a:extLst>
          </p:cNvPr>
          <p:cNvGrpSpPr/>
          <p:nvPr/>
        </p:nvGrpSpPr>
        <p:grpSpPr>
          <a:xfrm>
            <a:off x="5444196" y="4427853"/>
            <a:ext cx="6298941" cy="1089027"/>
            <a:chOff x="5444196" y="4427853"/>
            <a:chExt cx="6298941" cy="1089027"/>
          </a:xfrm>
        </p:grpSpPr>
        <p:pic>
          <p:nvPicPr>
            <p:cNvPr id="1030" name="Picture 6" descr="Glucosa oxidasa">
              <a:extLst>
                <a:ext uri="{FF2B5EF4-FFF2-40B4-BE49-F238E27FC236}">
                  <a16:creationId xmlns:a16="http://schemas.microsoft.com/office/drawing/2014/main" id="{D08C2C3C-F1B2-C6EB-F24F-F252F9E378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31"/>
            <a:stretch/>
          </p:blipFill>
          <p:spPr bwMode="auto">
            <a:xfrm>
              <a:off x="5444196" y="4427853"/>
              <a:ext cx="3912761" cy="108902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5044D61-9287-9DDE-6EBC-3A01484B06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36" r="11851" b="30184"/>
            <a:stretch/>
          </p:blipFill>
          <p:spPr bwMode="auto">
            <a:xfrm>
              <a:off x="10263463" y="4501742"/>
              <a:ext cx="1479674" cy="64595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D127827-61B4-7BD4-F426-A85486026B26}"/>
                </a:ext>
              </a:extLst>
            </p:cNvPr>
            <p:cNvSpPr txBox="1"/>
            <p:nvPr/>
          </p:nvSpPr>
          <p:spPr>
            <a:xfrm>
              <a:off x="9502366" y="4578497"/>
              <a:ext cx="51339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sz="1000" b="1" dirty="0"/>
                <a:t>H2O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CB75B10-36ED-882F-A717-C99B805F76EE}"/>
              </a:ext>
            </a:extLst>
          </p:cNvPr>
          <p:cNvSpPr/>
          <p:nvPr/>
        </p:nvSpPr>
        <p:spPr>
          <a:xfrm>
            <a:off x="9468810" y="4882393"/>
            <a:ext cx="513390" cy="1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B36E2B7-53B5-4F33-2D4A-7923109A0C97}"/>
              </a:ext>
            </a:extLst>
          </p:cNvPr>
          <p:cNvSpPr/>
          <p:nvPr/>
        </p:nvSpPr>
        <p:spPr>
          <a:xfrm>
            <a:off x="1360342" y="4494914"/>
            <a:ext cx="564247" cy="595665"/>
          </a:xfrm>
          <a:prstGeom prst="ellipse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2CF674D2-E188-8141-E912-F8EC42195A8C}"/>
              </a:ext>
            </a:extLst>
          </p:cNvPr>
          <p:cNvCxnSpPr>
            <a:cxnSpLocks/>
            <a:stCxn id="2" idx="7"/>
            <a:endCxn id="6" idx="2"/>
          </p:cNvCxnSpPr>
          <p:nvPr/>
        </p:nvCxnSpPr>
        <p:spPr>
          <a:xfrm rot="5400000" flipH="1" flipV="1">
            <a:off x="2431397" y="3659609"/>
            <a:ext cx="333099" cy="1511979"/>
          </a:xfrm>
          <a:prstGeom prst="curvedConnector2">
            <a:avLst/>
          </a:prstGeom>
          <a:ln w="28575">
            <a:gradFill>
              <a:gsLst>
                <a:gs pos="0">
                  <a:schemeClr val="accent4"/>
                </a:gs>
                <a:gs pos="75000">
                  <a:schemeClr val="accent5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A2F7E685-9983-A9DD-3209-D202EDA1A102}"/>
              </a:ext>
            </a:extLst>
          </p:cNvPr>
          <p:cNvSpPr/>
          <p:nvPr/>
        </p:nvSpPr>
        <p:spPr>
          <a:xfrm>
            <a:off x="3353936" y="3951215"/>
            <a:ext cx="564247" cy="595665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BE190D34-44D1-89C1-05DB-BFC55AE2F7E6}"/>
              </a:ext>
            </a:extLst>
          </p:cNvPr>
          <p:cNvCxnSpPr>
            <a:stCxn id="6" idx="5"/>
            <a:endCxn id="1030" idx="1"/>
          </p:cNvCxnSpPr>
          <p:nvPr/>
        </p:nvCxnSpPr>
        <p:spPr>
          <a:xfrm rot="16200000" flipH="1">
            <a:off x="4383513" y="3911684"/>
            <a:ext cx="512720" cy="1608645"/>
          </a:xfrm>
          <a:prstGeom prst="curvedConnector2">
            <a:avLst/>
          </a:prstGeom>
          <a:ln w="28575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B1C6BE-E193-CA12-D339-ED31B4221CED}"/>
              </a:ext>
            </a:extLst>
          </p:cNvPr>
          <p:cNvCxnSpPr>
            <a:cxnSpLocks/>
            <a:endCxn id="1032" idx="1"/>
          </p:cNvCxnSpPr>
          <p:nvPr/>
        </p:nvCxnSpPr>
        <p:spPr>
          <a:xfrm>
            <a:off x="9356957" y="4824718"/>
            <a:ext cx="906506" cy="0"/>
          </a:xfrm>
          <a:prstGeom prst="straightConnector1">
            <a:avLst/>
          </a:prstGeom>
          <a:ln w="28575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812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>
                <a:solidFill>
                  <a:schemeClr val="accent2"/>
                </a:solidFill>
              </a:rPr>
              <a:pPr rtl="0"/>
              <a:t>8</a:t>
            </a:fld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285D4-DA98-008D-5625-78DA666DBA8D}"/>
              </a:ext>
            </a:extLst>
          </p:cNvPr>
          <p:cNvSpPr txBox="1"/>
          <p:nvPr/>
        </p:nvSpPr>
        <p:spPr>
          <a:xfrm>
            <a:off x="1161176" y="611110"/>
            <a:ext cx="575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2.2. Propiedades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C53913-C775-BFE0-CDD0-A186C0368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186" y="1213540"/>
            <a:ext cx="5046422" cy="4931653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BF9C8476-A1AF-0523-971C-F5624DE88AFE}"/>
              </a:ext>
            </a:extLst>
          </p:cNvPr>
          <p:cNvSpPr txBox="1"/>
          <p:nvPr/>
        </p:nvSpPr>
        <p:spPr>
          <a:xfrm>
            <a:off x="1245067" y="5541039"/>
            <a:ext cx="3108820" cy="70585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600"/>
              </a:spcAft>
            </a:pPr>
            <a:r>
              <a:rPr lang="es-ES" sz="1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Tabla 1.</a:t>
            </a:r>
            <a:r>
              <a:rPr lang="es-E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Características generales del ácido glucónico [1].</a:t>
            </a:r>
            <a:endParaRPr lang="es-E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A151E0-F868-7BE2-81B0-F85849C6FEA5}"/>
              </a:ext>
            </a:extLst>
          </p:cNvPr>
          <p:cNvSpPr/>
          <p:nvPr/>
        </p:nvSpPr>
        <p:spPr>
          <a:xfrm>
            <a:off x="10956022" y="1694960"/>
            <a:ext cx="587229" cy="578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7743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2. Introducción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9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285D4-DA98-008D-5625-78DA666DBA8D}"/>
              </a:ext>
            </a:extLst>
          </p:cNvPr>
          <p:cNvSpPr txBox="1"/>
          <p:nvPr/>
        </p:nvSpPr>
        <p:spPr>
          <a:xfrm>
            <a:off x="779106" y="986917"/>
            <a:ext cx="575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2.</a:t>
            </a:r>
            <a:r>
              <a:rPr lang="ang-Latn-001" sz="2800" b="1" dirty="0"/>
              <a:t>3</a:t>
            </a:r>
            <a:r>
              <a:rPr lang="es-ES" sz="2800" b="1" dirty="0"/>
              <a:t>.  </a:t>
            </a:r>
            <a:r>
              <a:rPr lang="ang-Latn-001" sz="2800" b="1" dirty="0"/>
              <a:t>Aplicaciones</a:t>
            </a:r>
            <a:endParaRPr lang="es-E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DAC77-9885-633C-0950-DD29F281AE54}"/>
              </a:ext>
            </a:extLst>
          </p:cNvPr>
          <p:cNvSpPr txBox="1"/>
          <p:nvPr/>
        </p:nvSpPr>
        <p:spPr>
          <a:xfrm>
            <a:off x="1915486" y="3293494"/>
            <a:ext cx="9066839" cy="179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400" indent="-28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s-ES" sz="1400" dirty="0"/>
              <a:t>Excipiente formulación, suplementos de ciertos minerales, reguladores del pH…etc. </a:t>
            </a:r>
          </a:p>
          <a:p>
            <a:pPr marL="284400" indent="-28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s-ES" sz="1400" b="1" dirty="0"/>
              <a:t>GA-calcio:</a:t>
            </a:r>
            <a:r>
              <a:rPr lang="es-ES" sz="1400" dirty="0"/>
              <a:t> inyecciones efecto </a:t>
            </a:r>
            <a:r>
              <a:rPr lang="es-ES" sz="1400" dirty="0" err="1"/>
              <a:t>anti-necrosis</a:t>
            </a:r>
            <a:r>
              <a:rPr lang="es-ES" sz="1400" dirty="0"/>
              <a:t> en tejidos profundos </a:t>
            </a:r>
          </a:p>
          <a:p>
            <a:pPr marL="284400" indent="-28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s-ES" sz="1400" b="1" dirty="0"/>
              <a:t>GA-hierro:</a:t>
            </a:r>
            <a:r>
              <a:rPr lang="es-ES" sz="1400" dirty="0"/>
              <a:t> tratar la anemia </a:t>
            </a:r>
          </a:p>
          <a:p>
            <a:pPr marL="284400" indent="-28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s-ES" sz="1400" b="1" dirty="0"/>
              <a:t>GA-zinc:</a:t>
            </a:r>
            <a:r>
              <a:rPr lang="es-ES" sz="1400" dirty="0"/>
              <a:t> acelerar la curación de heridas, tratar el resfriado común, maduración sexual retardada, alteraciones en la piel o decaimiento mental </a:t>
            </a:r>
          </a:p>
          <a:p>
            <a:pPr marL="284400" indent="-28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s-ES" sz="1400" b="1" dirty="0"/>
              <a:t>GA-quinina:</a:t>
            </a:r>
            <a:r>
              <a:rPr lang="es-ES" sz="1400" dirty="0"/>
              <a:t> inyectado intramuscularmente para tratar la malaria</a:t>
            </a:r>
          </a:p>
        </p:txBody>
      </p:sp>
      <p:pic>
        <p:nvPicPr>
          <p:cNvPr id="5" name="Graphic 4" descr="Medicine with solid fill">
            <a:extLst>
              <a:ext uri="{FF2B5EF4-FFF2-40B4-BE49-F238E27FC236}">
                <a16:creationId xmlns:a16="http://schemas.microsoft.com/office/drawing/2014/main" id="{6BEB62EE-CECA-3770-F977-3A751BDFD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829" y="3733975"/>
            <a:ext cx="914400" cy="914400"/>
          </a:xfrm>
          <a:prstGeom prst="rect">
            <a:avLst/>
          </a:prstGeom>
        </p:spPr>
      </p:pic>
      <p:pic>
        <p:nvPicPr>
          <p:cNvPr id="15" name="Graphic 14" descr="Fork and knife with solid fill">
            <a:extLst>
              <a:ext uri="{FF2B5EF4-FFF2-40B4-BE49-F238E27FC236}">
                <a16:creationId xmlns:a16="http://schemas.microsoft.com/office/drawing/2014/main" id="{7207EB61-8DF8-98FC-41A1-AF17B902E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829" y="1858974"/>
            <a:ext cx="836415" cy="836415"/>
          </a:xfrm>
          <a:prstGeom prst="rect">
            <a:avLst/>
          </a:prstGeom>
        </p:spPr>
      </p:pic>
      <p:pic>
        <p:nvPicPr>
          <p:cNvPr id="17" name="Graphic 16" descr="Building Brick Wall with solid fill">
            <a:extLst>
              <a:ext uri="{FF2B5EF4-FFF2-40B4-BE49-F238E27FC236}">
                <a16:creationId xmlns:a16="http://schemas.microsoft.com/office/drawing/2014/main" id="{4D46EFB3-A322-7502-07A4-29077E62D0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829" y="5441950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05929A-43F6-800D-659D-8D6549F0C07E}"/>
              </a:ext>
            </a:extLst>
          </p:cNvPr>
          <p:cNvSpPr txBox="1"/>
          <p:nvPr/>
        </p:nvSpPr>
        <p:spPr>
          <a:xfrm>
            <a:off x="1906661" y="1584724"/>
            <a:ext cx="64103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Tratamiento de carnes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Coagulación del tofu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Agentes leudantes (levaduras industriales)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Reductor de la absorción de grasas en la bollería industrial</a:t>
            </a:r>
          </a:p>
          <a:p>
            <a:endParaRPr lang="es-E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1D367E-B524-1710-8103-D1ADA3D32CC9}"/>
              </a:ext>
            </a:extLst>
          </p:cNvPr>
          <p:cNvSpPr txBox="1"/>
          <p:nvPr/>
        </p:nvSpPr>
        <p:spPr>
          <a:xfrm>
            <a:off x="1915486" y="5414119"/>
            <a:ext cx="9524331" cy="1024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b="1" dirty="0"/>
              <a:t>GA – sodio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Lavado de paredes pintadas para quitar precipitados de carbonatos metálicos, evitar la corrosión.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Formulación del cemento controlar los tiempos de asentado de la construcción, mejorar la resistencia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21C6B4-9FA5-9752-39A4-681AAD566D02}"/>
              </a:ext>
            </a:extLst>
          </p:cNvPr>
          <p:cNvSpPr txBox="1"/>
          <p:nvPr/>
        </p:nvSpPr>
        <p:spPr>
          <a:xfrm>
            <a:off x="7919207" y="1584724"/>
            <a:ext cx="3330429" cy="1347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Acidulante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Endulzante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Antiséptico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Saborizante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6C7D3-FD85-97A8-8B2E-CDB6CE794F43}"/>
              </a:ext>
            </a:extLst>
          </p:cNvPr>
          <p:cNvSpPr txBox="1"/>
          <p:nvPr/>
        </p:nvSpPr>
        <p:spPr>
          <a:xfrm>
            <a:off x="3656530" y="5499636"/>
            <a:ext cx="1853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Capacidad quelante</a:t>
            </a:r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751D89CB-9ABB-DC0C-DD16-68142526F4DC}"/>
              </a:ext>
            </a:extLst>
          </p:cNvPr>
          <p:cNvSpPr/>
          <p:nvPr/>
        </p:nvSpPr>
        <p:spPr>
          <a:xfrm>
            <a:off x="3128024" y="5559973"/>
            <a:ext cx="437297" cy="187105"/>
          </a:xfrm>
          <a:prstGeom prst="stripedRightArrow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898796-D62C-09B2-9FB6-51263A168200}"/>
              </a:ext>
            </a:extLst>
          </p:cNvPr>
          <p:cNvSpPr/>
          <p:nvPr/>
        </p:nvSpPr>
        <p:spPr>
          <a:xfrm>
            <a:off x="10956022" y="1694960"/>
            <a:ext cx="587229" cy="578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73982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oDeGradiente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38100"/>
      </a:spPr>
      <a:bodyPr rtlCol="0" anchor="ctr"/>
      <a:lstStyle>
        <a:defPPr algn="ctr">
          <a:defRPr dirty="0"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8167183_TF89338750_Win32" id="{E25F22B5-53A1-440F-9B37-5B4A6AFBF982}" vid="{90864C51-0CF7-4B4C-9DB6-59D60EBAC1C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{3FBE4FDC-C457-4408-88EE-6ECE1BF5553B}tf89338750_win32</Template>
  <TotalTime>7061</TotalTime>
  <Words>2428</Words>
  <Application>Microsoft Office PowerPoint</Application>
  <PresentationFormat>Widescreen</PresentationFormat>
  <Paragraphs>459</Paragraphs>
  <Slides>37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Courier New</vt:lpstr>
      <vt:lpstr>Garamond</vt:lpstr>
      <vt:lpstr>Univers</vt:lpstr>
      <vt:lpstr>Wingdings</vt:lpstr>
      <vt:lpstr>UniversoDeGradientes</vt:lpstr>
      <vt:lpstr>Producción Industrial de Ácido Glucónico</vt:lpstr>
      <vt:lpstr>Índice</vt:lpstr>
      <vt:lpstr>1. Objeto y justificación de la tesis</vt:lpstr>
      <vt:lpstr>Objeto y justificación de la tesis</vt:lpstr>
      <vt:lpstr>2. introducción</vt:lpstr>
      <vt:lpstr>Introducción</vt:lpstr>
      <vt:lpstr>Ácido Glucónico</vt:lpstr>
      <vt:lpstr>PowerPoint Presentation</vt:lpstr>
      <vt:lpstr>PowerPoint Presentation</vt:lpstr>
      <vt:lpstr>PowerPoint Presentation</vt:lpstr>
      <vt:lpstr>3. Microorganismos       productores</vt:lpstr>
      <vt:lpstr>Microorganismos productores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Aspergillus niger</vt:lpstr>
      <vt:lpstr>Aspergillus niger</vt:lpstr>
      <vt:lpstr>PowerPoint Presentation</vt:lpstr>
      <vt:lpstr>PowerPoint Presentation</vt:lpstr>
      <vt:lpstr>PowerPoint Presentation</vt:lpstr>
      <vt:lpstr>PowerPoint Presentation</vt:lpstr>
      <vt:lpstr>5. Producción industrial de ácido glucónico</vt:lpstr>
      <vt:lpstr>Producción industrial de ácido glucónico</vt:lpstr>
      <vt:lpstr>PowerPoint Presentation</vt:lpstr>
      <vt:lpstr>PowerPoint Presentation</vt:lpstr>
      <vt:lpstr>PowerPoint Presentation</vt:lpstr>
      <vt:lpstr>5.3. Fermentación</vt:lpstr>
      <vt:lpstr>PowerPoint Presentation</vt:lpstr>
      <vt:lpstr>PowerPoint Presentation</vt:lpstr>
      <vt:lpstr>PowerPoint Presentation</vt:lpstr>
      <vt:lpstr>PowerPoint Presentation</vt:lpstr>
      <vt:lpstr>6. Conclusión</vt:lpstr>
      <vt:lpstr>PowerPoint Presentation</vt:lpstr>
      <vt:lpstr>Gracias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Producción Industrial de Ácido Glucónico</dc:title>
  <dc:creator>Alvaro Moreno Sevilla</dc:creator>
  <cp:lastModifiedBy>Alvaro Moreno Sevilla</cp:lastModifiedBy>
  <cp:revision>40</cp:revision>
  <dcterms:created xsi:type="dcterms:W3CDTF">2023-06-14T20:14:59Z</dcterms:created>
  <dcterms:modified xsi:type="dcterms:W3CDTF">2023-06-28T20:23:40Z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